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9" r:id="rId3"/>
    <p:sldId id="306" r:id="rId4"/>
    <p:sldId id="257" r:id="rId5"/>
    <p:sldId id="261" r:id="rId6"/>
    <p:sldId id="260" r:id="rId7"/>
    <p:sldId id="262" r:id="rId8"/>
    <p:sldId id="301" r:id="rId9"/>
    <p:sldId id="287" r:id="rId10"/>
    <p:sldId id="293" r:id="rId11"/>
    <p:sldId id="294" r:id="rId12"/>
    <p:sldId id="280" r:id="rId13"/>
    <p:sldId id="282" r:id="rId14"/>
    <p:sldId id="305" r:id="rId15"/>
    <p:sldId id="283" r:id="rId16"/>
    <p:sldId id="299" r:id="rId17"/>
    <p:sldId id="292" r:id="rId18"/>
    <p:sldId id="281" r:id="rId19"/>
    <p:sldId id="284" r:id="rId20"/>
    <p:sldId id="285" r:id="rId21"/>
    <p:sldId id="286" r:id="rId22"/>
  </p:sldIdLst>
  <p:sldSz cx="9144000" cy="5715000" type="screen16x10"/>
  <p:notesSz cx="9144000" cy="6858000"/>
  <p:embeddedFontLst>
    <p:embeddedFont>
      <p:font typeface="Noto Sans Cond ExtBd" panose="020B0906040504020204"/>
      <p:bold r:id="rId25"/>
      <p:boldItalic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CID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C4D2"/>
    <a:srgbClr val="033A55"/>
    <a:srgbClr val="33AED9"/>
    <a:srgbClr val="20ADEC"/>
    <a:srgbClr val="003366"/>
    <a:srgbClr val="1B6C95"/>
    <a:srgbClr val="1091FC"/>
    <a:srgbClr val="042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6" autoAdjust="0"/>
    <p:restoredTop sz="86528" autoAdjust="0"/>
  </p:normalViewPr>
  <p:slideViewPr>
    <p:cSldViewPr>
      <p:cViewPr varScale="1">
        <p:scale>
          <a:sx n="173" d="100"/>
          <a:sy n="173" d="100"/>
        </p:scale>
        <p:origin x="-780" y="-68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28D75-B574-4043-997E-77A2E48F1F82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2019-04-16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1FF49-5937-4017-880B-752451C1296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086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C80FA4-999F-40F8-AA05-2D5B21A5A5F9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514350"/>
            <a:ext cx="41148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EB9B0C-18C0-4337-9FBF-D985FC7779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78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7115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898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- </a:t>
            </a:r>
            <a:r>
              <a:rPr lang="ko-KR" altLang="en-US" dirty="0" smtClean="0"/>
              <a:t>제작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기획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시나리오</a:t>
            </a:r>
            <a:r>
              <a:rPr lang="en-US" altLang="ko-KR" dirty="0" smtClean="0"/>
              <a:t>;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NUGU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playkit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파트 제작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백엔드</a:t>
            </a:r>
            <a:r>
              <a:rPr lang="en-US" altLang="ko-KR" dirty="0" smtClean="0"/>
              <a:t>(Y</a:t>
            </a:r>
            <a:r>
              <a:rPr lang="en-US" altLang="ko-KR" baseline="0" dirty="0" smtClean="0"/>
              <a:t> Unit</a:t>
            </a:r>
            <a:r>
              <a:rPr lang="en-US" altLang="ko-KR" dirty="0" smtClean="0"/>
              <a:t>):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데이터 개발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API </a:t>
            </a:r>
            <a:r>
              <a:rPr lang="ko-KR" altLang="en-US" dirty="0" smtClean="0"/>
              <a:t>개발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err="1" smtClean="0"/>
              <a:t>Oauth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구현</a:t>
            </a:r>
            <a:r>
              <a:rPr lang="en-US" altLang="ko-KR" baseline="0" dirty="0" smtClean="0"/>
              <a:t>: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프론트엔드</a:t>
            </a:r>
            <a:r>
              <a:rPr lang="en-US" altLang="ko-KR" dirty="0" smtClean="0"/>
              <a:t>(C</a:t>
            </a:r>
            <a:r>
              <a:rPr lang="en-US" altLang="ko-KR" baseline="0" dirty="0" smtClean="0"/>
              <a:t> Unit</a:t>
            </a:r>
            <a:r>
              <a:rPr lang="en-US" altLang="ko-KR" dirty="0" smtClean="0"/>
              <a:t>)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프로그래밍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수정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서버리스 구현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QC</a:t>
            </a:r>
            <a:r>
              <a:rPr lang="en-US" altLang="ko-KR" baseline="0" dirty="0" smtClean="0"/>
              <a:t> 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- </a:t>
            </a:r>
            <a:r>
              <a:rPr lang="ko-KR" altLang="en-US" dirty="0" smtClean="0"/>
              <a:t>영상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영상연출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편집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음악</a:t>
            </a:r>
            <a:r>
              <a:rPr lang="en-US" altLang="ko-KR" dirty="0" smtClean="0"/>
              <a:t>: VGM</a:t>
            </a:r>
            <a:r>
              <a:rPr lang="en-US" altLang="ko-KR" baseline="0" dirty="0" smtClean="0"/>
              <a:t> Library (</a:t>
            </a:r>
            <a:r>
              <a:rPr lang="en-US" altLang="ko-KR" dirty="0" err="1" smtClean="0"/>
              <a:t>LunaStratos</a:t>
            </a:r>
            <a:r>
              <a:rPr lang="en-US" altLang="ko-KR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디자인협력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OrbitGirl</a:t>
            </a:r>
            <a:r>
              <a:rPr lang="en-US" altLang="ko-KR" baseline="0" dirty="0" smtClean="0"/>
              <a:t> Library (</a:t>
            </a:r>
            <a:r>
              <a:rPr lang="en-US" altLang="ko-KR" dirty="0" err="1" smtClean="0"/>
              <a:t>LunaStratos</a:t>
            </a:r>
            <a:r>
              <a:rPr lang="en-US" altLang="ko-KR" baseline="0" dirty="0" smtClean="0"/>
              <a:t>)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/>
              <a:t> - </a:t>
            </a:r>
            <a:r>
              <a:rPr lang="ko-KR" altLang="en-US" dirty="0" smtClean="0"/>
              <a:t>기획서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기획</a:t>
            </a:r>
            <a:r>
              <a:rPr lang="ko-KR" altLang="en-US" baseline="0" dirty="0" smtClean="0"/>
              <a:t>서 연출</a:t>
            </a:r>
            <a:r>
              <a:rPr lang="en-US" altLang="ko-KR" baseline="0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 smtClean="0"/>
              <a:t>텍스팅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시나리오</a:t>
            </a:r>
            <a:r>
              <a:rPr lang="en-US" altLang="ko-KR" baseline="0" dirty="0" smtClean="0"/>
              <a:t>: </a:t>
            </a:r>
            <a:r>
              <a:rPr lang="en-US" altLang="ko-KR" dirty="0" err="1" smtClean="0"/>
              <a:t>LunaStratos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디자인협력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OrbitGirl</a:t>
            </a:r>
            <a:r>
              <a:rPr lang="en-US" altLang="ko-KR" baseline="0" dirty="0" smtClean="0"/>
              <a:t> Library (</a:t>
            </a:r>
            <a:r>
              <a:rPr lang="en-US" altLang="ko-KR" dirty="0" err="1" smtClean="0"/>
              <a:t>LunaStratos</a:t>
            </a:r>
            <a:r>
              <a:rPr lang="en-US" altLang="ko-KR" baseline="0" dirty="0" smtClean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BE701-31FF-47D8-9E65-CA6B694ED1AB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199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949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5611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3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BE701-31FF-47D8-9E65-CA6B694ED1AB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7768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9095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amelia-neoaspect.appspot.com/commuteMaste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bNX1fEwERc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kr/qo4d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ropke.com/archive/ai-speaker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715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20ADEC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484168"/>
            <a:ext cx="3059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42315" y="1345332"/>
            <a:ext cx="4337797" cy="2016224"/>
            <a:chOff x="1242315" y="1345332"/>
            <a:chExt cx="4337797" cy="2016224"/>
          </a:xfrm>
        </p:grpSpPr>
        <p:sp>
          <p:nvSpPr>
            <p:cNvPr id="5" name="TextBox 4"/>
            <p:cNvSpPr txBox="1"/>
            <p:nvPr/>
          </p:nvSpPr>
          <p:spPr>
            <a:xfrm>
              <a:off x="1346665" y="1345332"/>
              <a:ext cx="4065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spc="77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당신의 출근에 날개를 달아줄</a:t>
              </a:r>
              <a:endParaRPr lang="ko-KR" altLang="en-US" sz="1400" b="1" spc="77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77331" y="1558178"/>
              <a:ext cx="43027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</a:t>
              </a:r>
              <a:r>
                <a:rPr lang="ko-KR" altLang="en-US" sz="6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</a:t>
              </a:r>
              <a:r>
                <a:rPr lang="ko-KR" altLang="en-US" sz="6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마스터 </a:t>
              </a:r>
              <a:endParaRPr lang="ko-KR" altLang="en-US" sz="6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2315" y="1395772"/>
              <a:ext cx="45719" cy="1965784"/>
            </a:xfrm>
            <a:prstGeom prst="rect">
              <a:avLst/>
            </a:prstGeom>
            <a:solidFill>
              <a:srgbClr val="33A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88034" y="2477715"/>
              <a:ext cx="244009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/>
                </a:rPr>
                <a:t>http://camelia-neoaspect.appspot.com/commuteMaster</a:t>
              </a:r>
              <a:endParaRPr lang="ko-KR" altLang="en-US" sz="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12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ACID\Desktop\pb3001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422" y="0"/>
            <a:ext cx="6045421" cy="57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-6422" y="-1"/>
            <a:ext cx="6045422" cy="5737821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6422" y="3757600"/>
            <a:ext cx="6909518" cy="108012"/>
            <a:chOff x="-6422" y="2137420"/>
            <a:chExt cx="6909518" cy="1728192"/>
          </a:xfrm>
        </p:grpSpPr>
        <p:sp>
          <p:nvSpPr>
            <p:cNvPr id="2" name="직사각형 1"/>
            <p:cNvSpPr/>
            <p:nvPr/>
          </p:nvSpPr>
          <p:spPr>
            <a:xfrm>
              <a:off x="-6422" y="2137420"/>
              <a:ext cx="1728192" cy="1728192"/>
            </a:xfrm>
            <a:prstGeom prst="rect">
              <a:avLst/>
            </a:prstGeom>
            <a:solidFill>
              <a:srgbClr val="20A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21770" y="2137420"/>
              <a:ext cx="1728192" cy="17281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446712" y="2137420"/>
              <a:ext cx="1728192" cy="1728192"/>
            </a:xfrm>
            <a:prstGeom prst="rect">
              <a:avLst/>
            </a:prstGeom>
            <a:solidFill>
              <a:srgbClr val="1B6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74904" y="2137420"/>
              <a:ext cx="1728192" cy="172819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9446" y="2641476"/>
            <a:ext cx="3307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</a:t>
            </a:r>
            <a:r>
              <a:rPr lang="ko-KR" altLang="en-US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  <a:endParaRPr lang="ko-KR" altLang="en-US" sz="4400" b="1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1866" y="3299200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Function</a:t>
            </a:r>
            <a:endParaRPr lang="ko-KR" altLang="en-US" sz="1200" spc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57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75856" y="1200026"/>
            <a:ext cx="1873498" cy="1873498"/>
            <a:chOff x="3275856" y="1200026"/>
            <a:chExt cx="1873498" cy="1873498"/>
          </a:xfrm>
        </p:grpSpPr>
        <p:pic>
          <p:nvPicPr>
            <p:cNvPr id="4098" name="Picture 2" descr="C:\Users\ACID\Desktop\2015060712504147892_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200026"/>
              <a:ext cx="1873498" cy="187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275856" y="1201316"/>
              <a:ext cx="1872208" cy="1872208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종합정보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220072" y="1200026"/>
            <a:ext cx="1873498" cy="1873498"/>
            <a:chOff x="5220072" y="1200026"/>
            <a:chExt cx="1873498" cy="1873498"/>
          </a:xfrm>
        </p:grpSpPr>
        <p:pic>
          <p:nvPicPr>
            <p:cNvPr id="4099" name="Picture 3" descr="C:\Users\ACID\Desktop\download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1200026"/>
              <a:ext cx="1873498" cy="187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5220072" y="1201316"/>
              <a:ext cx="1872208" cy="1872208"/>
            </a:xfrm>
            <a:prstGeom prst="rect">
              <a:avLst/>
            </a:prstGeom>
            <a:solidFill>
              <a:srgbClr val="20AD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수도권 전철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경로안내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152428" y="1201316"/>
            <a:ext cx="1872209" cy="1872208"/>
            <a:chOff x="7152428" y="1201316"/>
            <a:chExt cx="1872209" cy="1872208"/>
          </a:xfrm>
        </p:grpSpPr>
        <p:pic>
          <p:nvPicPr>
            <p:cNvPr id="4102" name="Picture 6" descr="C:\Users\ACID\Desktop\FK6A3855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2429" y="1201316"/>
              <a:ext cx="1872208" cy="187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7152428" y="1201316"/>
              <a:ext cx="1872208" cy="1872208"/>
            </a:xfrm>
            <a:prstGeom prst="rect">
              <a:avLst/>
            </a:prstGeom>
            <a:solidFill>
              <a:srgbClr val="033A55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전철 시간표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 전철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75856" y="3145532"/>
            <a:ext cx="1873498" cy="1882312"/>
            <a:chOff x="3275856" y="3145532"/>
            <a:chExt cx="1873498" cy="1882312"/>
          </a:xfrm>
        </p:grpSpPr>
        <p:pic>
          <p:nvPicPr>
            <p:cNvPr id="4104" name="Picture 8" descr="C:\Users\ACID\Desktop\48f77ef104597db7095d6fce1898f092c9f159999895df08316c48844c0f1397abaceddb58f6b779393a481d323a5a54ab341e8c02f22bb85bacc8a9d8547d47690700b14fb9346893e3bf23263404400db3c3526275c19ce0ba98be55bb426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154346"/>
              <a:ext cx="1873498" cy="187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/>
            <p:cNvSpPr/>
            <p:nvPr/>
          </p:nvSpPr>
          <p:spPr>
            <a:xfrm>
              <a:off x="3275856" y="3145532"/>
              <a:ext cx="1872208" cy="18722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 버스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220072" y="3145532"/>
            <a:ext cx="1872208" cy="1872208"/>
            <a:chOff x="5220072" y="3145532"/>
            <a:chExt cx="1872208" cy="1872208"/>
          </a:xfrm>
        </p:grpSpPr>
        <p:pic>
          <p:nvPicPr>
            <p:cNvPr id="4103" name="Picture 7" descr="C:\Users\ACID\Desktop\image_readtop_2015_928825_1443245144214457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471" y="3154346"/>
              <a:ext cx="1865809" cy="184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5220072" y="3145532"/>
              <a:ext cx="1872208" cy="1872208"/>
            </a:xfrm>
            <a:prstGeom prst="rect">
              <a:avLst/>
            </a:prstGeom>
            <a:solidFill>
              <a:srgbClr val="033A55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도로 혼잡도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152428" y="3145532"/>
            <a:ext cx="1872208" cy="1872208"/>
            <a:chOff x="7152428" y="3145532"/>
            <a:chExt cx="1872208" cy="1872208"/>
          </a:xfrm>
        </p:grpSpPr>
        <p:pic>
          <p:nvPicPr>
            <p:cNvPr id="4100" name="Picture 4" descr="C:\Users\ACID\Desktop\news_1503020869_905853_main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2428" y="3147764"/>
              <a:ext cx="1869976" cy="1869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7152428" y="3145532"/>
              <a:ext cx="1872208" cy="1872208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최저가 주유소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</a:p>
            <a:p>
              <a:pPr algn="ctr"/>
              <a:r>
                <a:rPr lang="ko-KR" altLang="en-US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리스트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79512" y="1201316"/>
            <a:ext cx="3000628" cy="381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■ 주요기능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아침 출근길과 교통기능에 필요할 법한 기능을 생각하여 만들었습니다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지하철의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 내 도착하는 시간표 대조와 실시간 지하철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버스는 휠체어 사용자를 위해서 버스 도착 시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저상버스</a:t>
            </a:r>
            <a:r>
              <a:rPr lang="ko-KR" altLang="en-US" sz="12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를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표기하였습니다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차량 이용자를 위해서 서울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+ 3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 광역시의 구 혼잡도와 주유소 정보를 얻을 수 있게 하였습니다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8133" y="468169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 </a:t>
            </a:r>
            <a:endParaRPr lang="ko-KR" altLang="en-US" sz="32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59962" y="459458"/>
            <a:ext cx="3722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제공합니다</a:t>
            </a:r>
            <a:r>
              <a:rPr lang="en-US" altLang="ko-KR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2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00"/>
            <a:ext cx="9144000" cy="573391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572641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C:\Users\ACID\Desktop\bu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26000" y="-1300"/>
            <a:ext cx="4318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버스 정류장 도착이 궁금할 땐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버스정류장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9333" y="1480637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도착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410400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미리 입력 된 계정연동으로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번 부터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10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번까지의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버스 정류장과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노선이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언제 도착하는 지를 알려줍니다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539" y="3019807"/>
            <a:ext cx="3839513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휠체어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&amp;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목발 사용자를 위한 </a:t>
            </a:r>
            <a:r>
              <a:rPr lang="ko-KR" altLang="en-US" sz="14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저상버스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여부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- 1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번째 버스와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2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번째 버스 도착시간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전체 노선이 아닌 지정한 노선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설정가능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7" name="직사각형 16"/>
            <p:cNvSpPr/>
            <p:nvPr/>
          </p:nvSpPr>
          <p:spPr>
            <a:xfrm flipH="1">
              <a:off x="2915816" y="5339879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100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 버스는 현재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27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초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번째전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</a:p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9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29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초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번째 전 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 버스정류장을 알려줘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8" name="직사각형 17"/>
            <p:cNvSpPr/>
            <p:nvPr/>
          </p:nvSpPr>
          <p:spPr>
            <a:xfrm flipH="1">
              <a:off x="3155376" y="4577858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88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378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1141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337220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시각부터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이내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열차 시간은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28203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도착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2763" y="1273324"/>
            <a:ext cx="4251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조회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1777380"/>
            <a:ext cx="4993675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입력된 지하철 역을 조회하며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상행선 하행선 지정과 함께 몇 분 이내의 시간표를 조회할지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선택할 수 있습니다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 [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5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~40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분 선택가능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539" y="2808045"/>
            <a:ext cx="407355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및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수도권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인천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부산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의 전철가능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계정 연결 시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저장된 역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1~10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번으로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이용가능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계정연동 없이도 가능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(30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분 고정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실시간은 </a:t>
            </a:r>
            <a:r>
              <a:rPr lang="ko-KR" altLang="en-US" sz="14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서울권만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가능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 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3528" y="4153644"/>
            <a:ext cx="8283966" cy="1476164"/>
            <a:chOff x="323528" y="4153644"/>
            <a:chExt cx="8283966" cy="1476164"/>
          </a:xfrm>
        </p:grpSpPr>
        <p:sp>
          <p:nvSpPr>
            <p:cNvPr id="18" name="직사각형 17"/>
            <p:cNvSpPr/>
            <p:nvPr/>
          </p:nvSpPr>
          <p:spPr>
            <a:xfrm flipH="1">
              <a:off x="2915816" y="5339879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23528" y="4153644"/>
              <a:ext cx="8283966" cy="1476164"/>
              <a:chOff x="428494" y="3685592"/>
              <a:chExt cx="8283966" cy="147616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남성역의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상행선은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12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26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31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37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열차가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30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내 도착 예정입니다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서울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남성역의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상행선 시간표를 알려줘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직각 삼각형 16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9" name="직사각형 18"/>
            <p:cNvSpPr/>
            <p:nvPr/>
          </p:nvSpPr>
          <p:spPr>
            <a:xfrm flipH="1">
              <a:off x="3155916" y="4570013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5400000" flipH="1">
            <a:off x="2120371" y="-68447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6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571" y="-4298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337220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역에서 역까지 가는 경로와 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걸리는 시간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26461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경</a:t>
            </a:r>
            <a:r>
              <a:rPr lang="ko-KR" altLang="en-US" sz="3200" b="1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49" y="125590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1867679"/>
            <a:ext cx="385394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수도권 내 지하철 시작 역과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종착 역을 말하면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경로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의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환승역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과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걸리는 시간</a:t>
            </a:r>
            <a:endParaRPr lang="en-US" altLang="ko-KR" sz="1400" b="1" u="sng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그리고 역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갯수를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알려줍니다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8" name="직사각형 17"/>
            <p:cNvSpPr/>
            <p:nvPr/>
          </p:nvSpPr>
          <p:spPr>
            <a:xfrm flipH="1">
              <a:off x="2915816" y="5339879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강동에서 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보문까지 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15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개 역을 지납니다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endPara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총 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33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걸리며 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 </a:t>
                  </a:r>
                  <a:r>
                    <a:rPr lang="ko-KR" altLang="en-US" sz="16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환승</a:t>
                  </a:r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합니다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endPara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환승역은 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</a:t>
                  </a:r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청구입니다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다음 명령을 말해주세요</a:t>
                  </a: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강동역에서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보문역까지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가는 방법을 알려줘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직각 삼각형 16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9" name="직사각형 18"/>
            <p:cNvSpPr/>
            <p:nvPr/>
          </p:nvSpPr>
          <p:spPr>
            <a:xfrm flipH="1">
              <a:off x="3155916" y="4570013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67539" y="3073524"/>
            <a:ext cx="496161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계정연결 없이 사용가능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NUGU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길 찾기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자동차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기능과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달리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대중교통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전철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지원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rot="5400000" flipH="1">
            <a:off x="2120371" y="-689392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7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3999" cy="572789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혼잡도를 알고 싶어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2911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광역시 구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6782" y="148063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혼잡도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400943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주요 광역시의 구의 위치를 조회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T-Map </a:t>
            </a:r>
            <a:r>
              <a:rPr lang="en-US" altLang="ko-KR" sz="14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Api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를 이용하여 중심 좌표의 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평균혼잡도를 계산하여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사용자에게 알려줍니다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539" y="3073524"/>
            <a:ext cx="40334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인천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부산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울산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광주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대구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대전 가능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구 이름을 말하여 중심 위치에서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1500m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조회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9" name="직사각형 18"/>
            <p:cNvSpPr/>
            <p:nvPr/>
          </p:nvSpPr>
          <p:spPr>
            <a:xfrm flipH="1">
              <a:off x="2909775" y="5332033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회사의 혼잡도는 평균 다소 혼잡입니다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회사의 혼잡도는 어때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0" name="직사각형 19"/>
            <p:cNvSpPr/>
            <p:nvPr/>
          </p:nvSpPr>
          <p:spPr>
            <a:xfrm flipH="1">
              <a:off x="3156701" y="4570012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146" name="Picture 2" descr="C:\Users\ACID\Desktop\ro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2554" y="0"/>
            <a:ext cx="4681445" cy="445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4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CID\Desktop\48aa1134a58d46e0bf1128c5e17268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" y="-1989"/>
            <a:ext cx="9139371" cy="568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0" y="-1989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사는 지역 혹은 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지역의 최저가 주유정보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주유정보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259153"/>
            <a:ext cx="2697278" cy="3695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964126" y="1480637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48141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내가 사는 위치 혹은 주요 광역시의 구의 위치를 조회하여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최저가 주유소 검색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539" y="2760643"/>
            <a:ext cx="405591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이메일로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위치 최저가 리스트를 받을 수 있으며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T-Map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Static </a:t>
            </a:r>
            <a:r>
              <a:rPr lang="en-US" altLang="ko-KR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Api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를 이용한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최저가 정보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*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및 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주유소 위치를 표시함과 동시에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T-Map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맵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앱과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각종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맵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**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링크를 전달합니다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9" name="직사각형 18"/>
            <p:cNvSpPr/>
            <p:nvPr/>
          </p:nvSpPr>
          <p:spPr>
            <a:xfrm flipH="1">
              <a:off x="2909775" y="5332033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1. 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최저가 주유소는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471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미터 떨어진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오륜주유소 이며</a:t>
                  </a:r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휘발유 가격은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1641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원 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2. 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계정으로 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이메일을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보냈습니다</a:t>
                  </a:r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2900" indent="-342900" algn="ctr">
                    <a:buAutoNum type="arabicPeriod"/>
                  </a:pPr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종로구의 최저가 주유소 알려줘</a:t>
                  </a:r>
                  <a:endPara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342900" indent="-342900" algn="ctr">
                    <a:buAutoNum type="arabicPeriod"/>
                  </a:pPr>
                  <a:r>
                    <a:rPr lang="ko-KR" altLang="en-US" sz="16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이메일을</a:t>
                  </a:r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보내줘</a:t>
                  </a:r>
                  <a:endPara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0" name="직사각형 19"/>
            <p:cNvSpPr/>
            <p:nvPr/>
          </p:nvSpPr>
          <p:spPr>
            <a:xfrm flipH="1">
              <a:off x="3156701" y="4570012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496019" y="413265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* </a:t>
            </a:r>
            <a:r>
              <a:rPr lang="ko-KR" altLang="en-US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거리</a:t>
            </a: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주유소이름</a:t>
            </a: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선택한 유종 가격정보</a:t>
            </a:r>
            <a:endParaRPr lang="en-US" altLang="ko-KR" sz="8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** </a:t>
            </a:r>
            <a:r>
              <a:rPr lang="ko-KR" altLang="en-US" sz="8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구글맵</a:t>
            </a: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8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카카오맵</a:t>
            </a: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8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네이버맵</a:t>
            </a:r>
            <a:endParaRPr lang="en-US" altLang="ko-KR" sz="8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78802" y="148934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받기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9228"/>
            <a:ext cx="9144001" cy="478603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409228"/>
            <a:ext cx="9144000" cy="4786035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선택한 정보를 종합듣기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정보 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6982" y="14806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440704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‘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날씨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’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부터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‘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버스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’, ‘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지하철 시간표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’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‘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자동차 혼잡도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’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어떤 것을 이용할지 체크박스로 사용자가 선택 가능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39" y="2824845"/>
            <a:ext cx="3969356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웹에서 체크박스로 유저가 선택가능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계정연동 필수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바쁜 아침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한번의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인보케이션으로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요약정리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!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36" name="직사각형 35"/>
            <p:cNvSpPr/>
            <p:nvPr/>
          </p:nvSpPr>
          <p:spPr>
            <a:xfrm flipH="1">
              <a:off x="2909775" y="5332033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100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 버스는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번째 전 이며 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잠실역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외선은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23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37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분에 옵니다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서울 종로구는 보통과 서행 사이 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나의 종합정보를 알려줘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35" name="직사각형 34"/>
            <p:cNvSpPr/>
            <p:nvPr/>
          </p:nvSpPr>
          <p:spPr>
            <a:xfrm flipH="1">
              <a:off x="3156701" y="4570012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644008" y="762876"/>
            <a:ext cx="4206198" cy="3324760"/>
            <a:chOff x="4860031" y="841275"/>
            <a:chExt cx="4206198" cy="3324760"/>
          </a:xfrm>
        </p:grpSpPr>
        <p:sp>
          <p:nvSpPr>
            <p:cNvPr id="31" name="직사각형 30"/>
            <p:cNvSpPr/>
            <p:nvPr/>
          </p:nvSpPr>
          <p:spPr>
            <a:xfrm rot="5400000" flipH="1">
              <a:off x="5403661" y="1448386"/>
              <a:ext cx="156798" cy="124405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60032" y="841861"/>
              <a:ext cx="1253869" cy="1150155"/>
            </a:xfrm>
            <a:prstGeom prst="rect">
              <a:avLst/>
            </a:prstGeom>
            <a:solidFill>
              <a:srgbClr val="3AC4D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철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시간표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사용자가 선택한 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것만</a:t>
              </a:r>
              <a:r>
                <a:rPr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372200" y="841276"/>
              <a:ext cx="1253869" cy="1150155"/>
            </a:xfrm>
            <a:prstGeom prst="rect">
              <a:avLst/>
            </a:prstGeom>
            <a:solidFill>
              <a:srgbClr val="3AC4D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버스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정류장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사용자가 선택한 것만</a:t>
              </a:r>
              <a:r>
                <a:rPr lang="en-US" altLang="ko-KR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7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812360" y="841275"/>
              <a:ext cx="1253869" cy="1150155"/>
            </a:xfrm>
            <a:prstGeom prst="rect">
              <a:avLst/>
            </a:prstGeom>
            <a:solidFill>
              <a:srgbClr val="3AC4D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혼잡도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사용자가 선택한 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것만</a:t>
              </a:r>
              <a:r>
                <a:rPr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3" name="직선 연결선 22"/>
            <p:cNvCxnSpPr>
              <a:endCxn id="17" idx="2"/>
            </p:cNvCxnSpPr>
            <p:nvPr/>
          </p:nvCxnSpPr>
          <p:spPr>
            <a:xfrm flipV="1">
              <a:off x="5486966" y="1992016"/>
              <a:ext cx="1" cy="627192"/>
            </a:xfrm>
            <a:prstGeom prst="line">
              <a:avLst/>
            </a:prstGeom>
            <a:ln>
              <a:solidFill>
                <a:srgbClr val="1B6C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6991913" y="1991430"/>
              <a:ext cx="1" cy="627192"/>
            </a:xfrm>
            <a:prstGeom prst="line">
              <a:avLst/>
            </a:prstGeom>
            <a:ln>
              <a:solidFill>
                <a:srgbClr val="1B6C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8451795" y="1992016"/>
              <a:ext cx="1" cy="627192"/>
            </a:xfrm>
            <a:prstGeom prst="line">
              <a:avLst/>
            </a:prstGeom>
            <a:ln>
              <a:solidFill>
                <a:srgbClr val="1B6C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5486967" y="2618622"/>
              <a:ext cx="29648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V="1">
              <a:off x="6991912" y="2229013"/>
              <a:ext cx="1" cy="627192"/>
            </a:xfrm>
            <a:prstGeom prst="line">
              <a:avLst/>
            </a:prstGeom>
            <a:ln>
              <a:solidFill>
                <a:srgbClr val="1B6C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5451447" y="2859082"/>
              <a:ext cx="3096344" cy="1150155"/>
            </a:xfrm>
            <a:prstGeom prst="rect">
              <a:avLst/>
            </a:prstGeom>
            <a:solidFill>
              <a:srgbClr val="00336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미리 사용자가 선택한 정보를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종합적으로 요약해서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한번에 전달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계정에서 설정 가능</a:t>
              </a: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 rot="5400000" flipH="1">
              <a:off x="6913513" y="1458698"/>
              <a:ext cx="156798" cy="124405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 rot="5400000" flipH="1">
              <a:off x="8355990" y="1443383"/>
              <a:ext cx="156798" cy="124405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 rot="5400000" flipH="1">
              <a:off x="6921220" y="2539464"/>
              <a:ext cx="156798" cy="3096344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C:\Users\ACID\Desktop\myinf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731" y="669487"/>
            <a:ext cx="4263749" cy="3746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73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63396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 없이도</a:t>
            </a:r>
            <a:endParaRPr lang="ko-KR" altLang="en-US" sz="32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27384" y="617686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경험이 가능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7539" y="1209553"/>
            <a:ext cx="289694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날씨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&amp;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미세먼지 안내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지하철 실시간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&amp;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시간표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(30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분 고정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광역시 교통 혼잡도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광역시 주유소 최저가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2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수도권 지하철 경로 검색</a:t>
            </a:r>
            <a:endParaRPr lang="en-US" altLang="ko-KR" sz="12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88024" y="1777380"/>
            <a:ext cx="2232248" cy="3384376"/>
            <a:chOff x="4788024" y="1777380"/>
            <a:chExt cx="2232248" cy="3384376"/>
          </a:xfrm>
        </p:grpSpPr>
        <p:grpSp>
          <p:nvGrpSpPr>
            <p:cNvPr id="15" name="그룹 14"/>
            <p:cNvGrpSpPr/>
            <p:nvPr/>
          </p:nvGrpSpPr>
          <p:grpSpPr>
            <a:xfrm>
              <a:off x="4788024" y="1777380"/>
              <a:ext cx="2232248" cy="3384376"/>
              <a:chOff x="4788024" y="1232964"/>
              <a:chExt cx="2232248" cy="3784776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4788024" y="1232964"/>
                <a:ext cx="2232248" cy="10801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지하철의 </a:t>
                </a:r>
                <a:endPara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도착시간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!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788024" y="2313084"/>
                <a:ext cx="2232248" cy="2704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역 이름 </a:t>
                </a:r>
                <a:r>
                  <a:rPr lang="ko-KR" alt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으로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</a:t>
                </a: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분내 도착 열차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혹은 실시간 도착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조회하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>
            <a:xfrm>
              <a:off x="5724128" y="4103179"/>
              <a:ext cx="360040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04048" y="4297660"/>
              <a:ext cx="18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호선 군자의 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시간표를 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알려줘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915816" y="2425452"/>
            <a:ext cx="1872208" cy="2592288"/>
            <a:chOff x="2915816" y="2425452"/>
            <a:chExt cx="1872208" cy="2592288"/>
          </a:xfrm>
        </p:grpSpPr>
        <p:grpSp>
          <p:nvGrpSpPr>
            <p:cNvPr id="14" name="그룹 13"/>
            <p:cNvGrpSpPr/>
            <p:nvPr/>
          </p:nvGrpSpPr>
          <p:grpSpPr>
            <a:xfrm>
              <a:off x="2915816" y="2425452"/>
              <a:ext cx="1872208" cy="2592288"/>
              <a:chOff x="2555776" y="1773024"/>
              <a:chExt cx="2232248" cy="3244716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3" name="직사각형 2"/>
              <p:cNvSpPr/>
              <p:nvPr/>
            </p:nvSpPr>
            <p:spPr>
              <a:xfrm>
                <a:off x="2555776" y="1773024"/>
                <a:ext cx="2232248" cy="101246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출근 전 날씨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!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555776" y="2785492"/>
                <a:ext cx="2232248" cy="22322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광역시 </a:t>
                </a:r>
                <a:r>
                  <a:rPr lang="en-US" altLang="ko-K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 </a:t>
                </a: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 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날씨와 미세먼지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조회기능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4067944" y="2425452"/>
              <a:ext cx="720080" cy="259228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671900" y="4297660"/>
              <a:ext cx="360040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067944" y="2425452"/>
              <a:ext cx="720080" cy="259228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87824" y="4441676"/>
              <a:ext cx="18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진구의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날씨를 알려줘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020272" y="2425452"/>
            <a:ext cx="1872208" cy="2592288"/>
            <a:chOff x="7020272" y="2425452"/>
            <a:chExt cx="1872208" cy="2592288"/>
          </a:xfrm>
        </p:grpSpPr>
        <p:grpSp>
          <p:nvGrpSpPr>
            <p:cNvPr id="16" name="그룹 15"/>
            <p:cNvGrpSpPr/>
            <p:nvPr/>
          </p:nvGrpSpPr>
          <p:grpSpPr>
            <a:xfrm>
              <a:off x="7020272" y="2425452"/>
              <a:ext cx="1872208" cy="2592288"/>
              <a:chOff x="2555776" y="1773024"/>
              <a:chExt cx="2232248" cy="3244716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7" name="직사각형 16"/>
              <p:cNvSpPr/>
              <p:nvPr/>
            </p:nvSpPr>
            <p:spPr>
              <a:xfrm>
                <a:off x="2555776" y="1773024"/>
                <a:ext cx="2232248" cy="101246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차타고</a:t>
                </a:r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나갈 땐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</a:p>
              <a:p>
                <a:pPr algn="ctr"/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혼잡도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!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555776" y="2785492"/>
                <a:ext cx="2232248" cy="22322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주요 광역시 구 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평균 혼잡도 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 flipH="1">
              <a:off x="7020272" y="2425452"/>
              <a:ext cx="783704" cy="259228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776356" y="4009628"/>
              <a:ext cx="360040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92280" y="4153644"/>
              <a:ext cx="18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 유성구의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혼잡도를 알려줘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7559" y="2775928"/>
            <a:ext cx="3584381" cy="2385828"/>
            <a:chOff x="447559" y="2775928"/>
            <a:chExt cx="3584381" cy="2385828"/>
          </a:xfrm>
        </p:grpSpPr>
        <p:sp>
          <p:nvSpPr>
            <p:cNvPr id="25" name="오른쪽 화살표 24"/>
            <p:cNvSpPr/>
            <p:nvPr/>
          </p:nvSpPr>
          <p:spPr>
            <a:xfrm rot="10800000">
              <a:off x="447559" y="2775928"/>
              <a:ext cx="3584381" cy="2385828"/>
            </a:xfrm>
            <a:prstGeom prst="rightArrow">
              <a:avLst/>
            </a:prstGeom>
            <a:gradFill>
              <a:gsLst>
                <a:gs pos="0">
                  <a:schemeClr val="tx2">
                    <a:lumMod val="75000"/>
                    <a:alpha val="65000"/>
                  </a:schemeClr>
                </a:gs>
                <a:gs pos="100000">
                  <a:schemeClr val="tx2">
                    <a:lumMod val="60000"/>
                    <a:lumOff val="40000"/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9162" y="3451855"/>
              <a:ext cx="1628972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초기 유저 경험을 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위해서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계정연결 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없이도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사용가능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63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715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6422" y="-1"/>
            <a:ext cx="9150422" cy="5737821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A1154D9F-BBCA-4AFC-B92B-7F043558D759}"/>
              </a:ext>
            </a:extLst>
          </p:cNvPr>
          <p:cNvSpPr/>
          <p:nvPr/>
        </p:nvSpPr>
        <p:spPr>
          <a:xfrm>
            <a:off x="342644" y="2306067"/>
            <a:ext cx="2260003" cy="102612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영상으로</a:t>
            </a:r>
            <a:endParaRPr lang="en-US" altLang="ko-KR" sz="3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3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확인하세요</a:t>
            </a:r>
            <a:r>
              <a:rPr lang="en-US" altLang="ko-KR" sz="3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!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6B2DC557-A36F-43B5-A26A-2512CECD9DC9}"/>
              </a:ext>
            </a:extLst>
          </p:cNvPr>
          <p:cNvSpPr>
            <a:spLocks noGrp="1"/>
          </p:cNvSpPr>
          <p:nvPr/>
        </p:nvSpPr>
        <p:spPr>
          <a:xfrm>
            <a:off x="3807878" y="1"/>
            <a:ext cx="4993480" cy="573781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vert="horz" wrap="square" lIns="71323" tIns="35662" rIns="71323" bIns="35662" rtlCol="0" anchor="ctr">
            <a:no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xmlns:lc="http://schemas.openxmlformats.org/drawingml/2006/lockedCanvas" id="{A1154D9F-BBCA-4AFC-B92B-7F043558D759}"/>
              </a:ext>
            </a:extLst>
          </p:cNvPr>
          <p:cNvSpPr/>
          <p:nvPr/>
        </p:nvSpPr>
        <p:spPr>
          <a:xfrm>
            <a:off x="342644" y="3285559"/>
            <a:ext cx="3642241" cy="641407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&gt;Play </a:t>
            </a:r>
            <a:r>
              <a:rPr lang="en-US" altLang="ko-KR" sz="25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Movie</a:t>
            </a:r>
          </a:p>
          <a:p>
            <a:r>
              <a:rPr lang="en-US" altLang="ko-KR" sz="1200" dirty="0">
                <a:hlinkClick r:id="rId3"/>
              </a:rPr>
              <a:t>https://www.youtube.com/watch?v=QbNX1fEwERc</a:t>
            </a: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87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ACID\Desktop\pb3001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422" y="0"/>
            <a:ext cx="6045421" cy="57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-6422" y="-1"/>
            <a:ext cx="6045422" cy="5737821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6422" y="3757600"/>
            <a:ext cx="6909518" cy="108012"/>
            <a:chOff x="-6422" y="2137420"/>
            <a:chExt cx="6909518" cy="1728192"/>
          </a:xfrm>
        </p:grpSpPr>
        <p:sp>
          <p:nvSpPr>
            <p:cNvPr id="2" name="직사각형 1"/>
            <p:cNvSpPr/>
            <p:nvPr/>
          </p:nvSpPr>
          <p:spPr>
            <a:xfrm>
              <a:off x="-6422" y="2137420"/>
              <a:ext cx="1728192" cy="1728192"/>
            </a:xfrm>
            <a:prstGeom prst="rect">
              <a:avLst/>
            </a:prstGeom>
            <a:solidFill>
              <a:srgbClr val="20A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21770" y="2137420"/>
              <a:ext cx="1728192" cy="17281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446712" y="2137420"/>
              <a:ext cx="1728192" cy="1728192"/>
            </a:xfrm>
            <a:prstGeom prst="rect">
              <a:avLst/>
            </a:prstGeom>
            <a:solidFill>
              <a:srgbClr val="1B6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74904" y="2137420"/>
              <a:ext cx="1728192" cy="172819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9446" y="2641476"/>
            <a:ext cx="330731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개발이유</a:t>
            </a:r>
            <a:endParaRPr lang="ko-KR" altLang="en-US" sz="4400" b="1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1866" y="3299200"/>
            <a:ext cx="171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Synopsis</a:t>
            </a:r>
            <a:endParaRPr lang="ko-KR" altLang="en-US" sz="1200" spc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CID\Desktop\sankt-peterburg-osenniy-doz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768" y="6980"/>
            <a:ext cx="9204280" cy="570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36512" y="6980"/>
            <a:ext cx="9214400" cy="5715000"/>
          </a:xfrm>
          <a:prstGeom prst="rect">
            <a:avLst/>
          </a:prstGeom>
          <a:solidFill>
            <a:srgbClr val="04243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-23768" y="3490"/>
            <a:ext cx="3516363" cy="5715000"/>
          </a:xfrm>
          <a:prstGeom prst="rect">
            <a:avLst/>
          </a:prstGeom>
          <a:solidFill>
            <a:schemeClr val="tx1">
              <a:lumMod val="95000"/>
              <a:lumOff val="5000"/>
              <a:alpha val="31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157" y="1741597"/>
            <a:ext cx="3395852" cy="718351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en-US" altLang="ko-KR" sz="4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4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5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95937" y="1503"/>
            <a:ext cx="5148063" cy="5715000"/>
          </a:xfrm>
          <a:prstGeom prst="rect">
            <a:avLst/>
          </a:prstGeom>
          <a:solidFill>
            <a:schemeClr val="tx1">
              <a:lumMod val="95000"/>
              <a:lumOff val="5000"/>
              <a:alpha val="31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42432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715" y="2425452"/>
            <a:ext cx="2587118" cy="595241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ko-KR" altLang="en-US" sz="3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출처와 링크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139952" y="121196"/>
            <a:ext cx="4680520" cy="5502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■ 출 처</a:t>
            </a:r>
            <a:endParaRPr lang="en-US" altLang="ko-KR" sz="105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20000"/>
              </a:lnSpc>
            </a:pP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05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이데일리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: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직장인 아침식사 횟수</a:t>
            </a:r>
            <a:endParaRPr lang="en-US" altLang="ko-KR" sz="105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20000"/>
              </a:lnSpc>
            </a:pP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  <a:hlinkClick r:id="rId3"/>
              </a:rPr>
              <a:t>http</a:t>
            </a: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  <a:hlinkClick r:id="rId3"/>
              </a:rPr>
              <a:t>://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  <a:hlinkClick r:id="rId3"/>
              </a:rPr>
              <a:t>bitly.kr/qo4dR</a:t>
            </a:r>
            <a:endParaRPr lang="en-US" altLang="ko-KR" sz="105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20000"/>
              </a:lnSpc>
            </a:pP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한국소비자원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: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사용 후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AI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스피커 기능별 만족도 </a:t>
            </a:r>
            <a:endParaRPr lang="en-US" altLang="ko-KR" sz="105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20000"/>
              </a:lnSpc>
            </a:pPr>
            <a:r>
              <a:rPr lang="en-US" altLang="ko-KR" sz="105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</a:t>
            </a:r>
            <a:r>
              <a:rPr lang="en-US" altLang="ko-KR" sz="1050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iropke.com/archive/ai-speaker.html</a:t>
            </a:r>
            <a:endParaRPr lang="en-US" altLang="ko-KR" sz="105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endParaRPr lang="en-US" altLang="ko-KR" sz="105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20000"/>
              </a:lnSpc>
            </a:pPr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■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사용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API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서울시 버스정류소 도착 정보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버스기능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수도권 전철 시간표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경기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인천 전철 시간표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서울시 </a:t>
            </a:r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전철 실시간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도착정보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실시간 도착기능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서울시 </a:t>
            </a:r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전철 경로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안내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수도권 경로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부산시 </a:t>
            </a:r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전철 시간표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부산 전철 시간표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에어코리아 미세먼지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날씨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기상청 현재날씨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날씨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한국석유공사 </a:t>
            </a:r>
            <a:r>
              <a:rPr lang="ko-KR" altLang="en-US" sz="105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오피넷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주유소 가격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주유소 정보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SK T-map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교통정보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혼잡도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돌발상황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SK T-map Static map (Email map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제공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05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구글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05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네이버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카카오 지도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(Email, </a:t>
            </a: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좌표기능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20000"/>
              </a:lnSpc>
            </a:pPr>
            <a:endParaRPr lang="en-US" altLang="ko-KR" sz="105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20000"/>
              </a:lnSpc>
            </a:pPr>
            <a:r>
              <a:rPr lang="ko-KR" altLang="en-US" sz="105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■ 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Dev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Dev : </a:t>
            </a:r>
            <a:r>
              <a:rPr lang="en-US" altLang="ko-KR" sz="105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Node.Js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en-US" altLang="ko-KR" sz="105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Mysql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GCP App engine, GCP </a:t>
            </a:r>
            <a:r>
              <a:rPr lang="en-US" altLang="ko-KR" sz="105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Mysql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Html5, </a:t>
            </a:r>
            <a:r>
              <a:rPr lang="en-US" altLang="ko-KR" sz="105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Jquery</a:t>
            </a:r>
            <a:endParaRPr lang="en-US" altLang="ko-KR" sz="105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20000"/>
              </a:lnSpc>
            </a:pP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Dev </a:t>
            </a:r>
            <a:r>
              <a:rPr lang="en-US" altLang="ko-KR" sz="105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Env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: AMD 1055T X6 + 16G DDR2 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SK </a:t>
            </a:r>
            <a:r>
              <a:rPr lang="en-US" altLang="ko-KR" sz="105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Nugu</a:t>
            </a: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Candle, Samsung N920(Note5)</a:t>
            </a:r>
            <a:endParaRPr lang="en-US" altLang="ko-KR" sz="105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20000"/>
              </a:lnSpc>
            </a:pPr>
            <a:endParaRPr lang="en-US" altLang="ko-KR" sz="105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20000"/>
              </a:lnSpc>
            </a:pPr>
            <a:r>
              <a:rPr lang="ko-KR" altLang="en-US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■ 사용 프로그램</a:t>
            </a:r>
            <a:endParaRPr lang="en-US" altLang="ko-KR" sz="105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20000"/>
              </a:lnSpc>
            </a:pP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Atom, Adobe Premier, Photoshop, PhotoScape, PowerPoint 2007</a:t>
            </a:r>
          </a:p>
          <a:p>
            <a:pPr>
              <a:lnSpc>
                <a:spcPct val="120000"/>
              </a:lnSpc>
            </a:pPr>
            <a:r>
              <a: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Opera, Chrome</a:t>
            </a:r>
            <a:endParaRPr lang="en-US" altLang="ko-KR" sz="105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20000"/>
              </a:lnSpc>
            </a:pPr>
            <a:endParaRPr lang="en-US" altLang="ko-KR" sz="105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706" y="2905485"/>
            <a:ext cx="2587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300" dirty="0" smtClean="0">
                <a:solidFill>
                  <a:schemeClr val="bg1">
                    <a:lumMod val="95000"/>
                  </a:schemeClr>
                </a:solidFill>
              </a:rPr>
              <a:t> - Sources </a:t>
            </a:r>
            <a:r>
              <a:rPr lang="en-US" altLang="ko-KR" sz="1200" b="1" spc="300" dirty="0">
                <a:solidFill>
                  <a:schemeClr val="bg1">
                    <a:lumMod val="95000"/>
                  </a:schemeClr>
                </a:solidFill>
              </a:rPr>
              <a:t>and links</a:t>
            </a:r>
            <a:endParaRPr lang="ko-KR" altLang="en-US" sz="1200" b="1" spc="3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 flipH="1">
            <a:off x="3995936" y="0"/>
            <a:ext cx="792087" cy="570375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4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78"/>
          <a:stretch/>
        </p:blipFill>
        <p:spPr>
          <a:xfrm>
            <a:off x="-1055" y="0"/>
            <a:ext cx="4573055" cy="57378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2" r="36697"/>
          <a:stretch/>
        </p:blipFill>
        <p:spPr>
          <a:xfrm>
            <a:off x="4572000" y="0"/>
            <a:ext cx="4572000" cy="571471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 flipH="1">
            <a:off x="4572000" y="-987"/>
            <a:ext cx="4572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0" y="22820"/>
            <a:ext cx="4572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79512" y="4513684"/>
            <a:ext cx="21755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</a:p>
          <a:p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</a:t>
            </a:r>
            <a:r>
              <a:rPr lang="ko-KR" altLang="en-US" sz="16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호선 강동</a:t>
            </a:r>
            <a:endParaRPr lang="en-US" altLang="ko-KR" sz="16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6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10~15</a:t>
            </a:r>
            <a:r>
              <a:rPr lang="ko-KR" altLang="en-US" sz="16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 배차간격</a:t>
            </a:r>
            <a:endParaRPr lang="en-US" altLang="ko-KR" sz="16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버스도 배차간격이 김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674418" y="4513683"/>
            <a:ext cx="258596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en-US" altLang="ko-KR" sz="2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언제 올지 모르는 </a:t>
            </a:r>
            <a:endParaRPr lang="en-US" altLang="ko-KR" sz="16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6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저상버스를</a:t>
            </a:r>
            <a:r>
              <a:rPr lang="ko-KR" altLang="en-US" sz="16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기다렸던 기억</a:t>
            </a:r>
            <a:endParaRPr lang="en-US" altLang="ko-KR" sz="16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83483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29" y="-5390"/>
            <a:ext cx="3931783" cy="705644"/>
            <a:chOff x="-1" y="360257"/>
            <a:chExt cx="3931783" cy="705644"/>
          </a:xfrm>
        </p:grpSpPr>
        <p:sp>
          <p:nvSpPr>
            <p:cNvPr id="23" name="직사각형 22"/>
            <p:cNvSpPr/>
            <p:nvPr/>
          </p:nvSpPr>
          <p:spPr>
            <a:xfrm>
              <a:off x="-1" y="360257"/>
              <a:ext cx="3931783" cy="7056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446104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출근길</a:t>
              </a:r>
              <a:endParaRPr lang="ko-KR" altLang="en-US" sz="32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13506" y="446103"/>
              <a:ext cx="20136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gradFill>
                    <a:gsLst>
                      <a:gs pos="0">
                        <a:srgbClr val="3AC4D2"/>
                      </a:gs>
                      <a:gs pos="100000">
                        <a:srgbClr val="1091FC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어떠세요</a:t>
              </a:r>
              <a:r>
                <a:rPr lang="en-US" altLang="ko-KR" sz="3200" b="1" dirty="0" smtClean="0">
                  <a:gradFill>
                    <a:gsLst>
                      <a:gs pos="0">
                        <a:srgbClr val="3AC4D2"/>
                      </a:gs>
                      <a:gs pos="100000">
                        <a:srgbClr val="1091FC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3200" b="1" dirty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16071" y="0"/>
            <a:ext cx="5549461" cy="5715000"/>
            <a:chOff x="3594538" y="0"/>
            <a:chExt cx="5549461" cy="5715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5"/>
            <a:stretch/>
          </p:blipFill>
          <p:spPr>
            <a:xfrm>
              <a:off x="3594538" y="0"/>
              <a:ext cx="5549461" cy="57150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3602393" y="0"/>
              <a:ext cx="5533749" cy="5715000"/>
            </a:xfrm>
            <a:prstGeom prst="rect">
              <a:avLst/>
            </a:prstGeom>
            <a:solidFill>
              <a:srgbClr val="20ADEC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922576" y="2093688"/>
            <a:ext cx="5544834" cy="1080120"/>
          </a:xfrm>
          <a:prstGeom prst="rect">
            <a:avLst/>
          </a:prstGeom>
          <a:solidFill>
            <a:schemeClr val="tx2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18384" y="898578"/>
            <a:ext cx="5544834" cy="1080120"/>
          </a:xfrm>
          <a:prstGeom prst="rect">
            <a:avLst/>
          </a:prstGeom>
          <a:solidFill>
            <a:schemeClr val="tx2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16071" y="3348268"/>
            <a:ext cx="5541605" cy="1080120"/>
          </a:xfrm>
          <a:prstGeom prst="rect">
            <a:avLst/>
          </a:prstGeom>
          <a:solidFill>
            <a:schemeClr val="tx2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16071" y="4487692"/>
            <a:ext cx="5525363" cy="1194800"/>
          </a:xfrm>
          <a:prstGeom prst="rect">
            <a:avLst/>
          </a:prstGeom>
          <a:solidFill>
            <a:schemeClr val="tx2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04369" y="933212"/>
            <a:ext cx="4959284" cy="4731777"/>
            <a:chOff x="4204369" y="913284"/>
            <a:chExt cx="4959284" cy="47317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1969" y="913284"/>
              <a:ext cx="499417" cy="87750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7999" y="2137420"/>
              <a:ext cx="785624" cy="83363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3580" y="4548064"/>
              <a:ext cx="1005652" cy="1005652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4369" y="3328340"/>
              <a:ext cx="952884" cy="86865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327208" y="993893"/>
              <a:ext cx="3589444" cy="81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여름과 겨울밖에 없는 한국에서</a:t>
              </a:r>
              <a:endPara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더울 때 버스정류장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나가보니 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10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분 이상 기다려야 할 때</a:t>
              </a:r>
              <a:endPara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정말로 싫지 않나요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92080" y="2137420"/>
              <a:ext cx="3871573" cy="81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추울때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냉동골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같은 지하철 역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그리고 바람 부는 버스정류장</a:t>
              </a:r>
              <a:endPara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그런데 버스는 안 오고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덜덜 떨리는 손으로 </a:t>
              </a: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스마트폰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보니</a:t>
              </a:r>
              <a:endPara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20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분 남았고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…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92080" y="3463216"/>
              <a:ext cx="3166251" cy="81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스마트폰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쓰기 귀찮아서</a:t>
              </a:r>
              <a:r>
                <a:rPr lang="en-US" altLang="ko-KR" sz="1050" b="1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그냥 차를 타고 나갔는데</a:t>
              </a:r>
              <a:endPara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정작 가보니 엄청나게 막히네요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간단하게 라도 혼잡도를 확인할 수 있다면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92080" y="4583232"/>
              <a:ext cx="3531736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목발을 사용할 정도로 다쳤을 때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한손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으로 </a:t>
              </a: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스마트폰이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endPara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조작할 수 없을 때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저상버스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오기를 기다린 적이 있으신가요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당신이 만약 휠체어를 탄 사람이라면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51520" y="4785277"/>
            <a:ext cx="3680792" cy="7056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출근은 정말 힘듭니다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" y="898578"/>
            <a:ext cx="3912312" cy="1080120"/>
          </a:xfrm>
          <a:prstGeom prst="rect">
            <a:avLst/>
          </a:prstGeom>
          <a:solidFill>
            <a:schemeClr val="tx2">
              <a:lumMod val="7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전철과 버스정류장에서 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춥거나 더워서 지침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9" y="2093688"/>
            <a:ext cx="3912311" cy="1080120"/>
          </a:xfrm>
          <a:prstGeom prst="rect">
            <a:avLst/>
          </a:prstGeom>
          <a:solidFill>
            <a:schemeClr val="tx2">
              <a:lumMod val="7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목발 혹은 휠체어를 사용시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저상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버스를 기다렸나요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29" y="3352812"/>
            <a:ext cx="3912311" cy="1080120"/>
          </a:xfrm>
          <a:prstGeom prst="rect">
            <a:avLst/>
          </a:prstGeom>
          <a:solidFill>
            <a:schemeClr val="tx2">
              <a:lumMod val="7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앱을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켜서 혼잡도를 손으로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검색하는 수고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00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6" grpId="0" animBg="1"/>
      <p:bldP spid="27" grpId="0" animBg="1"/>
      <p:bldP spid="22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49042" y="2431721"/>
            <a:ext cx="7711391" cy="7056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" y="265212"/>
            <a:ext cx="9144001" cy="1201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53244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우리는</a:t>
            </a:r>
            <a:endParaRPr lang="ko-KR" altLang="en-US" sz="4800" b="1" dirty="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71188" y="553244"/>
            <a:ext cx="4876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아침이 바쁩니다</a:t>
            </a:r>
            <a:r>
              <a:rPr lang="en-US" altLang="ko-KR" sz="48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55137" y="1705372"/>
            <a:ext cx="2025091" cy="2022307"/>
            <a:chOff x="569495" y="1483265"/>
            <a:chExt cx="2025091" cy="2022307"/>
          </a:xfrm>
        </p:grpSpPr>
        <p:sp>
          <p:nvSpPr>
            <p:cNvPr id="2" name="타원 1"/>
            <p:cNvSpPr/>
            <p:nvPr/>
          </p:nvSpPr>
          <p:spPr>
            <a:xfrm>
              <a:off x="569495" y="1561356"/>
              <a:ext cx="1944216" cy="1944216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65%</a:t>
              </a:r>
            </a:p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일주일에 </a:t>
              </a:r>
              <a:endPara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 이상 </a:t>
              </a:r>
              <a:endPara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아침을 먹는 사람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1940780" y="1483265"/>
              <a:ext cx="653806" cy="653806"/>
            </a:xfrm>
            <a:prstGeom prst="ellips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endPara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23728" y="381352"/>
            <a:ext cx="3082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{     }</a:t>
            </a:r>
            <a:endParaRPr lang="ko-KR" altLang="en-US" sz="6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409228"/>
            <a:ext cx="174867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시간이 없어서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잠이 더 귀중해서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수업이 급해서</a:t>
            </a:r>
            <a:endParaRPr lang="ko-KR" altLang="en-US" sz="14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0461" y="3372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실제로</a:t>
            </a:r>
            <a:endParaRPr lang="ko-KR" altLang="en-US" b="1" u="sng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1" y="4585692"/>
            <a:ext cx="8496944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많은 사람들은 아침이 바쁩니다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학생들은 수업에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직장인들은 회사 일에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출근에 도착하는 버스시간과 지하철 시간을 확인하곤 합니다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허나 밥 먹을 시간도 없고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또 손도 바쁩니다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 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962431" y="4441676"/>
            <a:ext cx="529627" cy="457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2131" y="3793604"/>
            <a:ext cx="14102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많은 사람들이 아침보다 </a:t>
            </a:r>
            <a:endParaRPr lang="en-US" altLang="ko-KR" sz="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출근이 중요할 정도로 </a:t>
            </a:r>
            <a:endParaRPr lang="en-US" altLang="ko-KR" sz="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시간이 있</a:t>
            </a:r>
            <a:r>
              <a:rPr lang="ko-KR" altLang="en-US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지</a:t>
            </a: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않습니다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559455" y="1705372"/>
            <a:ext cx="4361440" cy="2782023"/>
            <a:chOff x="3559455" y="1705372"/>
            <a:chExt cx="4361440" cy="2782023"/>
          </a:xfrm>
        </p:grpSpPr>
        <p:grpSp>
          <p:nvGrpSpPr>
            <p:cNvPr id="13" name="그룹 12"/>
            <p:cNvGrpSpPr/>
            <p:nvPr/>
          </p:nvGrpSpPr>
          <p:grpSpPr>
            <a:xfrm>
              <a:off x="3559455" y="1705372"/>
              <a:ext cx="2025091" cy="2022307"/>
              <a:chOff x="569495" y="1483265"/>
              <a:chExt cx="2025091" cy="2022307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569495" y="1561356"/>
                <a:ext cx="1944216" cy="1944216"/>
              </a:xfrm>
              <a:prstGeom prst="ellipse">
                <a:avLst/>
              </a:prstGeom>
              <a:ln w="762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46.8%</a:t>
                </a:r>
              </a:p>
              <a:p>
                <a:pPr algn="ctr"/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시간이 </a:t>
                </a:r>
                <a:endPara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없어서</a:t>
                </a:r>
                <a:endPara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1940780" y="1483265"/>
                <a:ext cx="653806" cy="653806"/>
              </a:xfrm>
              <a:prstGeom prst="ellipse">
                <a:avLst/>
              </a:prstGeom>
              <a:ln w="762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</a:t>
                </a:r>
                <a:endPara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895804" y="1734344"/>
              <a:ext cx="2025091" cy="2022307"/>
              <a:chOff x="569495" y="1483265"/>
              <a:chExt cx="2025091" cy="202230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569495" y="1561356"/>
                <a:ext cx="1944216" cy="1944216"/>
              </a:xfrm>
              <a:prstGeom prst="ellips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32.9%</a:t>
                </a:r>
              </a:p>
              <a:p>
                <a:pPr algn="ctr"/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잠을 좀더 </a:t>
                </a:r>
                <a:endPara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자고 싶어서</a:t>
                </a:r>
                <a:endPara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940780" y="1483265"/>
                <a:ext cx="653806" cy="653806"/>
              </a:xfrm>
              <a:prstGeom prst="ellips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</a:t>
                </a:r>
                <a:endPara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모서리가 둥근 직사각형 22"/>
            <p:cNvSpPr/>
            <p:nvPr/>
          </p:nvSpPr>
          <p:spPr>
            <a:xfrm>
              <a:off x="4307185" y="4441676"/>
              <a:ext cx="529627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603098" y="4441676"/>
              <a:ext cx="529627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96444" y="3906939"/>
              <a:ext cx="14102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대다수의 이유는 </a:t>
              </a:r>
              <a:endPara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시간이 없어서 라고 답했으며</a:t>
              </a:r>
              <a:endPara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62797" y="3861686"/>
              <a:ext cx="141022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잠을 좀더 자고 싶어서 라는 </a:t>
              </a:r>
              <a:endPara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답도 </a:t>
              </a:r>
              <a:r>
                <a: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32%</a:t>
              </a: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를 </a:t>
              </a:r>
              <a:endPara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차지하였습니다</a:t>
              </a:r>
              <a:r>
                <a: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7191440" y="5496225"/>
            <a:ext cx="19525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9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9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900" b="1" dirty="0" err="1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이데일리</a:t>
            </a:r>
            <a:r>
              <a:rPr lang="en-US" altLang="ko-KR" sz="9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9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아침식사 횟수</a:t>
            </a:r>
            <a:endParaRPr lang="en-US" altLang="ko-KR" sz="900" b="1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0" grpId="0" animBg="1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91880" y="0"/>
            <a:ext cx="5652120" cy="5715000"/>
          </a:xfrm>
          <a:prstGeom prst="rect">
            <a:avLst/>
          </a:prstGeom>
          <a:solidFill>
            <a:srgbClr val="042432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flipH="1">
            <a:off x="3491880" y="0"/>
            <a:ext cx="504056" cy="570375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831" y="55498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귀찮고</a:t>
            </a:r>
            <a:endParaRPr lang="ko-KR" altLang="en-US" sz="36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9872" y="554985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바쁘지 않나요</a:t>
            </a:r>
            <a:r>
              <a:rPr lang="en-US" altLang="ko-KR" sz="36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91880" y="1476834"/>
            <a:ext cx="5663610" cy="4240580"/>
            <a:chOff x="3491880" y="1476834"/>
            <a:chExt cx="5663610" cy="4240580"/>
          </a:xfrm>
        </p:grpSpPr>
        <p:sp>
          <p:nvSpPr>
            <p:cNvPr id="2" name="굽은 화살표 1"/>
            <p:cNvSpPr/>
            <p:nvPr/>
          </p:nvSpPr>
          <p:spPr>
            <a:xfrm>
              <a:off x="6660232" y="2485944"/>
              <a:ext cx="1080120" cy="3229391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굽은 화살표 4"/>
            <p:cNvSpPr/>
            <p:nvPr/>
          </p:nvSpPr>
          <p:spPr>
            <a:xfrm>
              <a:off x="6243936" y="1561356"/>
              <a:ext cx="1064368" cy="4153980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굽은 화살표 5"/>
            <p:cNvSpPr/>
            <p:nvPr/>
          </p:nvSpPr>
          <p:spPr>
            <a:xfrm>
              <a:off x="7092280" y="3505572"/>
              <a:ext cx="936104" cy="2211842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굽은 화살표 6"/>
            <p:cNvSpPr/>
            <p:nvPr/>
          </p:nvSpPr>
          <p:spPr>
            <a:xfrm flipH="1">
              <a:off x="5004048" y="1921396"/>
              <a:ext cx="1080120" cy="3782362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굽은 화살표 7"/>
            <p:cNvSpPr/>
            <p:nvPr/>
          </p:nvSpPr>
          <p:spPr>
            <a:xfrm flipH="1">
              <a:off x="4568588" y="2871156"/>
              <a:ext cx="1116124" cy="2846258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67944" y="1800410"/>
              <a:ext cx="96532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일어나면 </a:t>
              </a:r>
              <a:endPara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출근시간</a:t>
              </a: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91880" y="2785492"/>
              <a:ext cx="114486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스마트폰은</a:t>
              </a: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endPara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어디 갔니</a:t>
              </a:r>
              <a:r>
                <a:rPr lang="en-US" altLang="ko-KR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31088" y="3289548"/>
              <a:ext cx="13244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오늘 주유소는</a:t>
              </a:r>
              <a:endPara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40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어디가지</a:t>
              </a:r>
              <a:endPara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68344" y="2209428"/>
              <a:ext cx="1175322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거기 혼잡도는</a:t>
              </a:r>
              <a:endParaRPr lang="en-US" altLang="ko-KR" sz="105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어떻지</a:t>
              </a:r>
              <a:r>
                <a:rPr lang="en-US" altLang="ko-KR" sz="105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앱</a:t>
              </a:r>
              <a:r>
                <a:rPr lang="ko-KR" altLang="en-US" sz="105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기능 </a:t>
              </a:r>
              <a:endParaRPr lang="en-US" altLang="ko-KR" sz="105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찾기도 귀찮은데</a:t>
              </a:r>
              <a:endParaRPr lang="en-US" altLang="ko-KR" sz="105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63436" y="1476834"/>
              <a:ext cx="174438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앱</a:t>
              </a:r>
              <a:r>
                <a:rPr lang="ko-KR" altLang="en-US" sz="11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깔긴 그렇고</a:t>
              </a:r>
              <a:endPara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/>
              <a:r>
                <a:rPr lang="ko-KR" altLang="en-US" sz="110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보문역에서</a:t>
              </a:r>
              <a:r>
                <a:rPr lang="ko-KR" altLang="en-US" sz="11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10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신촌역</a:t>
              </a:r>
              <a:r>
                <a:rPr lang="ko-KR" altLang="en-US" sz="11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갈 때</a:t>
              </a:r>
              <a:endPara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/>
              <a:r>
                <a:rPr lang="ko-KR" altLang="en-US" sz="11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얼마나 걸릴까</a:t>
              </a:r>
              <a:r>
                <a:rPr lang="en-US" altLang="ko-KR" sz="11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</p:txBody>
        </p:sp>
        <p:pic>
          <p:nvPicPr>
            <p:cNvPr id="18" name="Picture 3" descr="C:\Users\ACID\Desktop\image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230" y="4123745"/>
              <a:ext cx="1656180" cy="14574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sp>
        <p:nvSpPr>
          <p:cNvPr id="20" name="TextBox 19"/>
          <p:cNvSpPr txBox="1"/>
          <p:nvPr/>
        </p:nvSpPr>
        <p:spPr>
          <a:xfrm>
            <a:off x="230542" y="1370588"/>
            <a:ext cx="3117322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스마트폰이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있지만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머리 말려야 하고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화장도 해야 하고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안경도 찾아야 하고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어제 쓰다만 </a:t>
            </a: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레포트도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가방에 넣어야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하고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손은 바쁠 뿐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스마트폰을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1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확인할 겨를도 없습니다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출근시간이 아니더라도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차로 출근을 하다가도 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가끔 대중교통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을 이용할 땐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?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오랜만에 다른 역 </a:t>
            </a:r>
            <a:r>
              <a:rPr lang="ko-KR" altLang="en-US" sz="11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갈 때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도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스마트폰은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멀리 있고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간단하게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확인하고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싶을 땐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?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245467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u="sng" spc="3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 관련 </a:t>
            </a:r>
            <a:r>
              <a:rPr lang="ko-KR" altLang="en-US" sz="1400" b="1" u="sng" spc="300" dirty="0" err="1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앱은</a:t>
            </a:r>
            <a:r>
              <a:rPr lang="ko-KR" altLang="en-US" sz="1400" b="1" u="sng" spc="3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있습니다</a:t>
            </a:r>
            <a:r>
              <a:rPr lang="en-US" altLang="ko-KR" sz="1400" b="1" u="sng" spc="3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u="sng" spc="3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876256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63888" y="1109563"/>
            <a:ext cx="4589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6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가끔 이용한다면 </a:t>
            </a:r>
            <a:r>
              <a:rPr lang="ko-KR" altLang="en-US" sz="1400" b="1" spc="600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1400" b="1" spc="6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600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없을때도</a:t>
            </a:r>
            <a:r>
              <a:rPr lang="ko-KR" altLang="en-US" sz="1400" b="1" spc="6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있고</a:t>
            </a:r>
            <a:r>
              <a:rPr lang="en-US" altLang="ko-KR" sz="1400" b="1" spc="6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144868" y="4168876"/>
            <a:ext cx="3347012" cy="1367176"/>
            <a:chOff x="144868" y="4168876"/>
            <a:chExt cx="3347012" cy="1367176"/>
          </a:xfrm>
        </p:grpSpPr>
        <p:sp>
          <p:nvSpPr>
            <p:cNvPr id="23" name="직사각형 22"/>
            <p:cNvSpPr/>
            <p:nvPr/>
          </p:nvSpPr>
          <p:spPr>
            <a:xfrm>
              <a:off x="144868" y="4168876"/>
              <a:ext cx="3347012" cy="1367176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i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비서 </a:t>
              </a:r>
              <a:r>
                <a:rPr lang="ko-KR" altLang="en-US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같은 </a:t>
              </a:r>
              <a:r>
                <a:rPr lang="en-US" altLang="ko-KR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NUGU</a:t>
              </a:r>
              <a:r>
                <a:rPr lang="ko-KR" altLang="en-US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</a:t>
              </a:r>
              <a:endPara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이것을 답해주면 </a:t>
              </a:r>
              <a:endPara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더 좋지 않을까요</a:t>
              </a:r>
              <a:r>
                <a:rPr lang="en-US" altLang="ko-KR" sz="20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</a:p>
          </p:txBody>
        </p:sp>
        <p:sp>
          <p:nvSpPr>
            <p:cNvPr id="25" name="직사각형 24"/>
            <p:cNvSpPr/>
            <p:nvPr/>
          </p:nvSpPr>
          <p:spPr>
            <a:xfrm flipH="1">
              <a:off x="144868" y="4168876"/>
              <a:ext cx="504056" cy="1332356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80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Umbrella for autumn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 rot="18900000">
            <a:off x="7900030" y="780424"/>
            <a:ext cx="792088" cy="576064"/>
          </a:xfrm>
          <a:prstGeom prst="rightArrow">
            <a:avLst/>
          </a:prstGeom>
          <a:solidFill>
            <a:srgbClr val="1B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-6642" y="553244"/>
            <a:ext cx="7458962" cy="1728549"/>
            <a:chOff x="-6642" y="553244"/>
            <a:chExt cx="7458962" cy="1728549"/>
          </a:xfrm>
        </p:grpSpPr>
        <p:sp>
          <p:nvSpPr>
            <p:cNvPr id="3" name="직사각형 2"/>
            <p:cNvSpPr/>
            <p:nvPr/>
          </p:nvSpPr>
          <p:spPr>
            <a:xfrm>
              <a:off x="-6642" y="553244"/>
              <a:ext cx="7458962" cy="1728549"/>
            </a:xfrm>
            <a:prstGeom prst="rect">
              <a:avLst/>
            </a:prstGeom>
            <a:solidFill>
              <a:srgbClr val="1B6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532334" y="769268"/>
              <a:ext cx="943322" cy="943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7664" y="841276"/>
              <a:ext cx="32592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“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출근시간 때 다른걸 하기도 바쁘다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.”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47664" y="1159048"/>
              <a:ext cx="5779146" cy="1052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출근 자체도 바빠 아침도 안 먹는다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 </a:t>
              </a:r>
            </a:p>
            <a:p>
              <a:pPr>
                <a:lnSpc>
                  <a:spcPct val="130000"/>
                </a:lnSpc>
              </a:pPr>
              <a:r>
                <a:rPr lang="en-US" altLang="ko-KR" sz="1200" b="1" u="sng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5</a:t>
              </a:r>
              <a:r>
                <a:rPr lang="ko-KR" altLang="en-US" sz="1200" b="1" u="sng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호선 마천 상일동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이라 지하철을 하나 놓치면 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10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분 이상 기다려야 한다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스마트폰으로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도착 검색할 시간에 옷 입고 화장하는 게 중요하다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 스피커가 있다면 시켜놓고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듣으면서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다른 작업을 하는 게 더 좋지 않을까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58102" y="1705372"/>
              <a:ext cx="11176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G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씨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[22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세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]</a:t>
              </a:r>
            </a:p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대학생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지하철</a:t>
              </a:r>
              <a:endPara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178" y="841276"/>
              <a:ext cx="904478" cy="875435"/>
            </a:xfrm>
            <a:prstGeom prst="rect">
              <a:avLst/>
            </a:prstGeom>
          </p:spPr>
        </p:pic>
        <p:sp>
          <p:nvSpPr>
            <p:cNvPr id="28" name="직사각형 27"/>
            <p:cNvSpPr/>
            <p:nvPr/>
          </p:nvSpPr>
          <p:spPr>
            <a:xfrm flipH="1">
              <a:off x="-6642" y="553244"/>
              <a:ext cx="504056" cy="1728549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-6642" y="3937264"/>
            <a:ext cx="7458962" cy="1512524"/>
            <a:chOff x="-6642" y="3937264"/>
            <a:chExt cx="7458962" cy="1512524"/>
          </a:xfrm>
        </p:grpSpPr>
        <p:sp>
          <p:nvSpPr>
            <p:cNvPr id="26" name="직사각형 25"/>
            <p:cNvSpPr/>
            <p:nvPr/>
          </p:nvSpPr>
          <p:spPr>
            <a:xfrm>
              <a:off x="-6642" y="3937264"/>
              <a:ext cx="7458962" cy="1512524"/>
            </a:xfrm>
            <a:prstGeom prst="rect">
              <a:avLst/>
            </a:prstGeom>
            <a:solidFill>
              <a:srgbClr val="1B6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타원 6"/>
            <p:cNvSpPr/>
            <p:nvPr/>
          </p:nvSpPr>
          <p:spPr>
            <a:xfrm>
              <a:off x="532334" y="4009628"/>
              <a:ext cx="943322" cy="943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47664" y="4033312"/>
              <a:ext cx="414087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“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가끔 이용하는 대중교통은 간단하게 찾고 싶다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”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547664" y="4351084"/>
              <a:ext cx="5051383" cy="1052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b="1" u="sng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자가용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을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타기 전 간단한 혼잡도는 간단하게 찾고 싶다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스마트폰으로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찾을 수는 있지만 손을 몇 번 써야 한다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u="sng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가끔 대중교통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을 이용할 때도 있는데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200" u="sng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안쓰던</a:t>
              </a:r>
              <a:r>
                <a:rPr lang="ko-KR" altLang="en-US" sz="1200" u="sng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200" u="sng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앱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을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쓰는 건 번거롭다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앱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다운로드 하기도 그렇고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… </a:t>
              </a:r>
              <a:r>
                <a:rPr lang="ko-KR" altLang="en-US" sz="1200" u="sng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간단하게라도 지하철 경로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를 찾고 싶다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39490" y="4946893"/>
              <a:ext cx="111761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C</a:t>
              </a:r>
              <a:r>
                <a:rPr lang="ko-KR" altLang="en-US" sz="11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씨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[38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세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]</a:t>
              </a:r>
            </a:p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직장인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자가용</a:t>
              </a:r>
              <a:endPara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8427" y="3977724"/>
              <a:ext cx="699739" cy="975226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 flipH="1">
              <a:off x="-6642" y="3937264"/>
              <a:ext cx="504056" cy="1512524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6642" y="2353088"/>
            <a:ext cx="7458962" cy="1512524"/>
            <a:chOff x="-6642" y="2353088"/>
            <a:chExt cx="7458962" cy="1512524"/>
          </a:xfrm>
        </p:grpSpPr>
        <p:sp>
          <p:nvSpPr>
            <p:cNvPr id="25" name="직사각형 24"/>
            <p:cNvSpPr/>
            <p:nvPr/>
          </p:nvSpPr>
          <p:spPr>
            <a:xfrm>
              <a:off x="-6642" y="2353088"/>
              <a:ext cx="7458962" cy="1512524"/>
            </a:xfrm>
            <a:prstGeom prst="rect">
              <a:avLst/>
            </a:prstGeom>
            <a:solidFill>
              <a:srgbClr val="1B6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532334" y="2418234"/>
              <a:ext cx="943322" cy="9433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547664" y="2425452"/>
              <a:ext cx="31646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“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목발 </a:t>
              </a:r>
              <a:r>
                <a:rPr lang="ko-KR" altLang="en-US" sz="1400" b="1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사용할때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400" b="1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저상버스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언제 올지</a:t>
              </a:r>
              <a:r>
                <a:rPr lang="en-US" altLang="ko-KR" sz="14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”</a:t>
              </a:r>
              <a:endParaRPr lang="ko-KR" altLang="en-US" sz="14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47664" y="2743224"/>
              <a:ext cx="4655442" cy="10525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200" u="sng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비장애인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이지만 </a:t>
              </a:r>
              <a:r>
                <a:rPr lang="ko-KR" altLang="en-US" sz="1200" u="sng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목발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을 했던 때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저상버스가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그리웠던 적이 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u="sng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한 손으로 목발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을 집으면 솔직히 </a:t>
              </a:r>
              <a:r>
                <a:rPr lang="ko-KR" altLang="en-US" sz="1200" dirty="0" err="1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스마트폰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사용하기가 힘들다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비장애인도 이런데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휠체어 이용자 장애인은 어떨까 싶었다</a:t>
              </a:r>
              <a:r>
                <a:rPr lang="en-US" altLang="ko-KR" sz="12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  <a:p>
              <a:pPr>
                <a:lnSpc>
                  <a:spcPct val="130000"/>
                </a:lnSpc>
              </a:pP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8636" y="3361556"/>
              <a:ext cx="9765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K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씨 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[32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세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]</a:t>
              </a:r>
            </a:p>
            <a:p>
              <a:pPr algn="ctr"/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직장인</a:t>
              </a:r>
              <a:r>
                <a:rPr lang="en-US" altLang="ko-KR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1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버스</a:t>
              </a:r>
              <a:endPara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1579" y="2417479"/>
              <a:ext cx="944077" cy="944077"/>
            </a:xfrm>
            <a:prstGeom prst="rect">
              <a:avLst/>
            </a:prstGeom>
          </p:spPr>
        </p:pic>
        <p:sp>
          <p:nvSpPr>
            <p:cNvPr id="30" name="직사각형 29"/>
            <p:cNvSpPr/>
            <p:nvPr/>
          </p:nvSpPr>
          <p:spPr>
            <a:xfrm flipH="1">
              <a:off x="-6642" y="2353088"/>
              <a:ext cx="504056" cy="1512523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6516158" y="2889517"/>
            <a:ext cx="2627842" cy="2844002"/>
            <a:chOff x="6516158" y="2889517"/>
            <a:chExt cx="2627842" cy="2844002"/>
          </a:xfrm>
        </p:grpSpPr>
        <p:sp>
          <p:nvSpPr>
            <p:cNvPr id="27" name="직사각형 26"/>
            <p:cNvSpPr/>
            <p:nvPr/>
          </p:nvSpPr>
          <p:spPr>
            <a:xfrm>
              <a:off x="6516216" y="2889895"/>
              <a:ext cx="2627784" cy="2843624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사용자들은</a:t>
              </a:r>
              <a:endPara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교통정보도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알고 싶어 하지만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대부분의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 스피커에서는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200000"/>
                </a:lnSpc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이를 지원하지 않고 있다</a:t>
              </a:r>
              <a:r>
                <a: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sp>
          <p:nvSpPr>
            <p:cNvPr id="32" name="직사각형 31"/>
            <p:cNvSpPr/>
            <p:nvPr/>
          </p:nvSpPr>
          <p:spPr>
            <a:xfrm flipH="1">
              <a:off x="6516158" y="2889517"/>
              <a:ext cx="504056" cy="2844002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직사각형 23"/>
          <p:cNvSpPr/>
          <p:nvPr/>
        </p:nvSpPr>
        <p:spPr>
          <a:xfrm rot="5400000" flipH="1">
            <a:off x="5916072" y="-541087"/>
            <a:ext cx="408202" cy="26642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88024" y="56406"/>
            <a:ext cx="3793268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심층 인터뷰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어떠세요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171410" y="1924050"/>
            <a:ext cx="1481594" cy="3790950"/>
            <a:chOff x="4867770" y="3232786"/>
            <a:chExt cx="1975458" cy="2211756"/>
          </a:xfrm>
        </p:grpSpPr>
        <p:sp>
          <p:nvSpPr>
            <p:cNvPr id="104" name="직각 삼각형 15"/>
            <p:cNvSpPr/>
            <p:nvPr/>
          </p:nvSpPr>
          <p:spPr>
            <a:xfrm rot="10800000">
              <a:off x="4867770" y="3232786"/>
              <a:ext cx="708041" cy="1735605"/>
            </a:xfrm>
            <a:custGeom>
              <a:avLst/>
              <a:gdLst>
                <a:gd name="connsiteX0" fmla="*/ 0 w 708041"/>
                <a:gd name="connsiteY0" fmla="*/ 1442306 h 1442306"/>
                <a:gd name="connsiteX1" fmla="*/ 0 w 708041"/>
                <a:gd name="connsiteY1" fmla="*/ 0 h 1442306"/>
                <a:gd name="connsiteX2" fmla="*/ 708041 w 708041"/>
                <a:gd name="connsiteY2" fmla="*/ 1442306 h 1442306"/>
                <a:gd name="connsiteX3" fmla="*/ 0 w 708041"/>
                <a:gd name="connsiteY3" fmla="*/ 1442306 h 1442306"/>
                <a:gd name="connsiteX0" fmla="*/ 0 w 708041"/>
                <a:gd name="connsiteY0" fmla="*/ 1735605 h 1735605"/>
                <a:gd name="connsiteX1" fmla="*/ 310551 w 708041"/>
                <a:gd name="connsiteY1" fmla="*/ 0 h 1735605"/>
                <a:gd name="connsiteX2" fmla="*/ 708041 w 708041"/>
                <a:gd name="connsiteY2" fmla="*/ 1735605 h 1735605"/>
                <a:gd name="connsiteX3" fmla="*/ 0 w 708041"/>
                <a:gd name="connsiteY3" fmla="*/ 1735605 h 1735605"/>
                <a:gd name="connsiteX0" fmla="*/ 0 w 708041"/>
                <a:gd name="connsiteY0" fmla="*/ 1735605 h 1735605"/>
                <a:gd name="connsiteX1" fmla="*/ 310551 w 708041"/>
                <a:gd name="connsiteY1" fmla="*/ 0 h 1735605"/>
                <a:gd name="connsiteX2" fmla="*/ 708041 w 708041"/>
                <a:gd name="connsiteY2" fmla="*/ 1735605 h 1735605"/>
                <a:gd name="connsiteX3" fmla="*/ 0 w 708041"/>
                <a:gd name="connsiteY3" fmla="*/ 1735605 h 173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041" h="1735605">
                  <a:moveTo>
                    <a:pt x="0" y="1735605"/>
                  </a:moveTo>
                  <a:lnTo>
                    <a:pt x="310551" y="0"/>
                  </a:lnTo>
                  <a:cubicBezTo>
                    <a:pt x="425795" y="1147878"/>
                    <a:pt x="575544" y="1157070"/>
                    <a:pt x="708041" y="1735605"/>
                  </a:cubicBezTo>
                  <a:lnTo>
                    <a:pt x="0" y="173560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이등변 삼각형 7"/>
            <p:cNvSpPr/>
            <p:nvPr/>
          </p:nvSpPr>
          <p:spPr>
            <a:xfrm>
              <a:off x="5227476" y="3245242"/>
              <a:ext cx="1615752" cy="2199300"/>
            </a:xfrm>
            <a:prstGeom prst="rect">
              <a:avLst/>
            </a:prstGeom>
            <a:solidFill>
              <a:srgbClr val="5FD0D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18" name="직선 연결선 117"/>
          <p:cNvCxnSpPr/>
          <p:nvPr/>
        </p:nvCxnSpPr>
        <p:spPr>
          <a:xfrm>
            <a:off x="-5510" y="977398"/>
            <a:ext cx="3639298" cy="0"/>
          </a:xfrm>
          <a:prstGeom prst="line">
            <a:avLst/>
          </a:prstGeom>
          <a:ln w="28575">
            <a:gradFill flip="none" rotWithShape="1">
              <a:gsLst>
                <a:gs pos="15000">
                  <a:srgbClr val="002060">
                    <a:lumMod val="75000"/>
                    <a:lumOff val="25000"/>
                    <a:alpha val="36000"/>
                  </a:srgbClr>
                </a:gs>
                <a:gs pos="77000">
                  <a:srgbClr val="33CC33">
                    <a:alpha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94242" y="553244"/>
            <a:ext cx="3429686" cy="39371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77000">
                      <a:schemeClr val="accent5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후 </a:t>
            </a:r>
            <a:r>
              <a:rPr lang="en-US" altLang="ko-KR" sz="1600" b="1" dirty="0" smtClean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77000">
                      <a:schemeClr val="accent5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b="1" dirty="0" smtClean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77000">
                      <a:schemeClr val="accent5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스피커 기능 별 만족도</a:t>
            </a:r>
            <a:r>
              <a:rPr lang="en-US" altLang="ko-KR" sz="1600" b="1" dirty="0" smtClean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77000">
                      <a:schemeClr val="accent5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1053004" y="1255742"/>
            <a:ext cx="1257300" cy="635758"/>
            <a:chOff x="6565900" y="34074"/>
            <a:chExt cx="1676400" cy="762909"/>
          </a:xfrm>
          <a:solidFill>
            <a:srgbClr val="FD5F81"/>
          </a:solidFill>
        </p:grpSpPr>
        <p:sp>
          <p:nvSpPr>
            <p:cNvPr id="94" name="순서도: 처리 93"/>
            <p:cNvSpPr/>
            <p:nvPr/>
          </p:nvSpPr>
          <p:spPr>
            <a:xfrm>
              <a:off x="6565900" y="34074"/>
              <a:ext cx="1676400" cy="588226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3.15</a:t>
              </a:r>
            </a:p>
            <a:p>
              <a:pPr algn="ctr"/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교통정보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이등변 삼각형 94"/>
            <p:cNvSpPr/>
            <p:nvPr/>
          </p:nvSpPr>
          <p:spPr>
            <a:xfrm rot="10800000">
              <a:off x="6781800" y="544983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6200000">
            <a:off x="4002359" y="588410"/>
            <a:ext cx="5754682" cy="4544135"/>
            <a:chOff x="5185244" y="6362408"/>
            <a:chExt cx="6858001" cy="5680838"/>
          </a:xfrm>
          <a:solidFill>
            <a:srgbClr val="0099CC"/>
          </a:solidFill>
        </p:grpSpPr>
        <p:sp>
          <p:nvSpPr>
            <p:cNvPr id="42" name="직사각형 41"/>
            <p:cNvSpPr/>
            <p:nvPr/>
          </p:nvSpPr>
          <p:spPr>
            <a:xfrm>
              <a:off x="5185244" y="6686469"/>
              <a:ext cx="6858001" cy="535677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10078049" y="6362408"/>
              <a:ext cx="375908" cy="324059"/>
            </a:xfrm>
            <a:prstGeom prst="triangle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7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932040" y="1243707"/>
            <a:ext cx="4421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</a:t>
            </a:r>
            <a:r>
              <a:rPr lang="ko-KR" altLang="en-US" sz="2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교통정보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필요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66850" y="1911145"/>
            <a:ext cx="4590664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구입 전과 달리 구입 이후의 스피커 사용자 경험에서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lang="en-US" altLang="ko-KR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교통정보에 만족도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높게 주고 있습니다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사용자들이 이들 기능을 사용함과 동시에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교통기능도 충족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시켜주어야 한다는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의미이기도 합니다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62175" y="1786500"/>
            <a:ext cx="4935454" cy="4134842"/>
            <a:chOff x="862175" y="1786500"/>
            <a:chExt cx="4935454" cy="4134842"/>
          </a:xfrm>
        </p:grpSpPr>
        <p:grpSp>
          <p:nvGrpSpPr>
            <p:cNvPr id="80" name="그룹 79"/>
            <p:cNvGrpSpPr/>
            <p:nvPr/>
          </p:nvGrpSpPr>
          <p:grpSpPr>
            <a:xfrm>
              <a:off x="862175" y="2114551"/>
              <a:ext cx="1575581" cy="3600450"/>
              <a:chOff x="3494272" y="3939928"/>
              <a:chExt cx="2100775" cy="1766105"/>
            </a:xfrm>
          </p:grpSpPr>
          <p:sp>
            <p:nvSpPr>
              <p:cNvPr id="102" name="직각 삼각형 101"/>
              <p:cNvSpPr/>
              <p:nvPr/>
            </p:nvSpPr>
            <p:spPr>
              <a:xfrm rot="11683265">
                <a:off x="3494272" y="4039675"/>
                <a:ext cx="708041" cy="1506064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이등변 삼각형 5"/>
              <p:cNvSpPr/>
              <p:nvPr/>
            </p:nvSpPr>
            <p:spPr>
              <a:xfrm>
                <a:off x="3979295" y="3939928"/>
                <a:ext cx="1615752" cy="17661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702569" y="2469444"/>
              <a:ext cx="1519939" cy="3451898"/>
              <a:chOff x="5861613" y="4170287"/>
              <a:chExt cx="2026585" cy="1350779"/>
            </a:xfrm>
          </p:grpSpPr>
          <p:sp>
            <p:nvSpPr>
              <p:cNvPr id="100" name="직각 삼각형 99"/>
              <p:cNvSpPr/>
              <p:nvPr/>
            </p:nvSpPr>
            <p:spPr>
              <a:xfrm rot="11028979">
                <a:off x="5861613" y="4170287"/>
                <a:ext cx="581560" cy="1350779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이등변 삼각형 6"/>
              <p:cNvSpPr/>
              <p:nvPr/>
            </p:nvSpPr>
            <p:spPr>
              <a:xfrm>
                <a:off x="6272446" y="4177260"/>
                <a:ext cx="1615752" cy="1266264"/>
              </a:xfrm>
              <a:prstGeom prst="rect">
                <a:avLst/>
              </a:prstGeom>
              <a:solidFill>
                <a:srgbClr val="FD2E5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2434641" y="3156803"/>
              <a:ext cx="1551552" cy="2566381"/>
              <a:chOff x="2137816" y="4281782"/>
              <a:chExt cx="2068736" cy="1616152"/>
            </a:xfrm>
          </p:grpSpPr>
          <p:sp>
            <p:nvSpPr>
              <p:cNvPr id="98" name="직각 삼각형 97"/>
              <p:cNvSpPr/>
              <p:nvPr/>
            </p:nvSpPr>
            <p:spPr>
              <a:xfrm rot="11683265">
                <a:off x="2137816" y="4411182"/>
                <a:ext cx="708041" cy="1442306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9" name="이등변 삼각형 8"/>
              <p:cNvSpPr/>
              <p:nvPr/>
            </p:nvSpPr>
            <p:spPr>
              <a:xfrm>
                <a:off x="2590800" y="4281782"/>
                <a:ext cx="1615752" cy="161615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3326312" y="3830201"/>
              <a:ext cx="1538612" cy="1884800"/>
              <a:chOff x="2155069" y="4281782"/>
              <a:chExt cx="2051483" cy="1616152"/>
            </a:xfrm>
          </p:grpSpPr>
          <p:sp>
            <p:nvSpPr>
              <p:cNvPr id="96" name="직각 삼각형 95"/>
              <p:cNvSpPr/>
              <p:nvPr/>
            </p:nvSpPr>
            <p:spPr>
              <a:xfrm rot="11983580">
                <a:off x="2155069" y="4411182"/>
                <a:ext cx="708041" cy="1442306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7" name="이등변 삼각형 8"/>
              <p:cNvSpPr/>
              <p:nvPr/>
            </p:nvSpPr>
            <p:spPr>
              <a:xfrm>
                <a:off x="2590800" y="4281782"/>
                <a:ext cx="1615752" cy="1616152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6" name="직사각형 85"/>
            <p:cNvSpPr/>
            <p:nvPr/>
          </p:nvSpPr>
          <p:spPr>
            <a:xfrm>
              <a:off x="2830631" y="2144927"/>
              <a:ext cx="761196" cy="349019"/>
            </a:xfrm>
            <a:prstGeom prst="rect">
              <a:avLst/>
            </a:prstGeom>
          </p:spPr>
          <p:txBody>
            <a:bodyPr wrap="none" lIns="71323" tIns="35662" rIns="71323" bIns="35662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3.00</a:t>
              </a:r>
            </a:p>
            <a:p>
              <a:pPr algn="ctr"/>
              <a:r>
                <a:rPr lang="ko-KR" altLang="en-US" sz="900" b="1" dirty="0" err="1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스케쥴</a:t>
              </a:r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관리</a:t>
              </a:r>
              <a:endParaRPr lang="ko-KR" altLang="en-US" sz="9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095211" y="1786500"/>
              <a:ext cx="605705" cy="349019"/>
            </a:xfrm>
            <a:prstGeom prst="rect">
              <a:avLst/>
            </a:prstGeom>
          </p:spPr>
          <p:txBody>
            <a:bodyPr wrap="none" lIns="71323" tIns="35662" rIns="71323" bIns="35662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3.10</a:t>
              </a:r>
            </a:p>
            <a:p>
              <a:pPr algn="ctr"/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음악재</a:t>
              </a:r>
              <a:r>
                <a:rPr lang="ko-KR" altLang="en-US" sz="9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</a:t>
              </a: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4230442" y="4297660"/>
              <a:ext cx="1567187" cy="1417340"/>
              <a:chOff x="2116969" y="4281782"/>
              <a:chExt cx="2089583" cy="1616152"/>
            </a:xfrm>
          </p:grpSpPr>
          <p:sp>
            <p:nvSpPr>
              <p:cNvPr id="92" name="직각 삼각형 91"/>
              <p:cNvSpPr/>
              <p:nvPr/>
            </p:nvSpPr>
            <p:spPr>
              <a:xfrm rot="12431024">
                <a:off x="2116969" y="4388529"/>
                <a:ext cx="708041" cy="1442307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3" name="이등변 삼각형 8"/>
              <p:cNvSpPr/>
              <p:nvPr/>
            </p:nvSpPr>
            <p:spPr>
              <a:xfrm>
                <a:off x="2590800" y="4281782"/>
                <a:ext cx="1615752" cy="16161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3490236" y="2685967"/>
              <a:ext cx="761196" cy="349019"/>
            </a:xfrm>
            <a:prstGeom prst="rect">
              <a:avLst/>
            </a:prstGeom>
          </p:spPr>
          <p:txBody>
            <a:bodyPr wrap="none" lIns="71323" tIns="35662" rIns="71323" bIns="35662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2.90</a:t>
              </a:r>
            </a:p>
            <a:p>
              <a:pPr algn="ctr"/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인터넷 검색</a:t>
              </a:r>
              <a:endParaRPr lang="ko-KR" altLang="en-US" sz="9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105847" y="3321205"/>
              <a:ext cx="721120" cy="487519"/>
            </a:xfrm>
            <a:prstGeom prst="rect">
              <a:avLst/>
            </a:prstGeom>
          </p:spPr>
          <p:txBody>
            <a:bodyPr wrap="none" lIns="71323" tIns="35662" rIns="71323" bIns="35662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2.85</a:t>
              </a:r>
            </a:p>
            <a:p>
              <a:pPr algn="ctr"/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가정용</a:t>
              </a:r>
              <a:endParaRPr lang="en-US" altLang="ko-KR" sz="9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사물인터</a:t>
              </a:r>
              <a:r>
                <a:rPr lang="ko-KR" altLang="en-US" sz="9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넷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773454" y="4432086"/>
              <a:ext cx="836536" cy="349019"/>
            </a:xfrm>
            <a:prstGeom prst="rect">
              <a:avLst/>
            </a:prstGeom>
          </p:spPr>
          <p:txBody>
            <a:bodyPr wrap="none" lIns="71323" tIns="35662" rIns="71323" bIns="35662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2.85</a:t>
              </a:r>
            </a:p>
            <a:p>
              <a:pPr algn="ctr"/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기타편의기능</a:t>
              </a:r>
              <a:endParaRPr lang="ko-KR" altLang="en-US" sz="9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940152" y="3604047"/>
            <a:ext cx="3957456" cy="1630923"/>
            <a:chOff x="6758269" y="3770338"/>
            <a:chExt cx="5092086" cy="2098520"/>
          </a:xfrm>
        </p:grpSpPr>
        <p:sp>
          <p:nvSpPr>
            <p:cNvPr id="53" name="직사각형 52"/>
            <p:cNvSpPr/>
            <p:nvPr/>
          </p:nvSpPr>
          <p:spPr>
            <a:xfrm>
              <a:off x="6781712" y="3950560"/>
              <a:ext cx="5068643" cy="19182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7139717" y="3770338"/>
              <a:ext cx="321310" cy="334016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963422" y="4164288"/>
              <a:ext cx="3583254" cy="1255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스피커를 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사용자들은 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4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  <a:r>
                <a:rPr lang="en-US" altLang="ko-KR" sz="14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교통 정보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 이용하고 있다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6758269" y="3939642"/>
              <a:ext cx="3852966" cy="1554508"/>
            </a:xfrm>
            <a:custGeom>
              <a:avLst/>
              <a:gdLst>
                <a:gd name="connsiteX0" fmla="*/ 0 w 3610635"/>
                <a:gd name="connsiteY0" fmla="*/ 0 h 1523999"/>
                <a:gd name="connsiteX1" fmla="*/ 298866 w 3610635"/>
                <a:gd name="connsiteY1" fmla="*/ 0 h 1523999"/>
                <a:gd name="connsiteX2" fmla="*/ 298866 w 3610635"/>
                <a:gd name="connsiteY2" fmla="*/ 17800 h 1523999"/>
                <a:gd name="connsiteX3" fmla="*/ 17800 w 3610635"/>
                <a:gd name="connsiteY3" fmla="*/ 17800 h 1523999"/>
                <a:gd name="connsiteX4" fmla="*/ 17800 w 3610635"/>
                <a:gd name="connsiteY4" fmla="*/ 1506199 h 1523999"/>
                <a:gd name="connsiteX5" fmla="*/ 3592835 w 3610635"/>
                <a:gd name="connsiteY5" fmla="*/ 1506199 h 1523999"/>
                <a:gd name="connsiteX6" fmla="*/ 3592835 w 3610635"/>
                <a:gd name="connsiteY6" fmla="*/ 17800 h 1523999"/>
                <a:gd name="connsiteX7" fmla="*/ 685727 w 3610635"/>
                <a:gd name="connsiteY7" fmla="*/ 17800 h 1523999"/>
                <a:gd name="connsiteX8" fmla="*/ 685727 w 3610635"/>
                <a:gd name="connsiteY8" fmla="*/ 0 h 1523999"/>
                <a:gd name="connsiteX9" fmla="*/ 3610635 w 3610635"/>
                <a:gd name="connsiteY9" fmla="*/ 0 h 1523999"/>
                <a:gd name="connsiteX10" fmla="*/ 3610635 w 3610635"/>
                <a:gd name="connsiteY10" fmla="*/ 1523999 h 1523999"/>
                <a:gd name="connsiteX11" fmla="*/ 0 w 3610635"/>
                <a:gd name="connsiteY11" fmla="*/ 1523999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635" h="1523999">
                  <a:moveTo>
                    <a:pt x="0" y="0"/>
                  </a:moveTo>
                  <a:lnTo>
                    <a:pt x="298866" y="0"/>
                  </a:lnTo>
                  <a:lnTo>
                    <a:pt x="298866" y="17800"/>
                  </a:lnTo>
                  <a:lnTo>
                    <a:pt x="17800" y="17800"/>
                  </a:lnTo>
                  <a:lnTo>
                    <a:pt x="17800" y="1506199"/>
                  </a:lnTo>
                  <a:lnTo>
                    <a:pt x="3592835" y="1506199"/>
                  </a:lnTo>
                  <a:lnTo>
                    <a:pt x="3592835" y="17800"/>
                  </a:lnTo>
                  <a:lnTo>
                    <a:pt x="685727" y="17800"/>
                  </a:lnTo>
                  <a:lnTo>
                    <a:pt x="685727" y="0"/>
                  </a:lnTo>
                  <a:lnTo>
                    <a:pt x="3610635" y="0"/>
                  </a:lnTo>
                  <a:lnTo>
                    <a:pt x="3610635" y="1523999"/>
                  </a:lnTo>
                  <a:lnTo>
                    <a:pt x="0" y="1523999"/>
                  </a:lnTo>
                  <a:close/>
                </a:path>
              </a:pathLst>
            </a:cu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6444208" y="5449788"/>
            <a:ext cx="2782582" cy="252967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* </a:t>
            </a:r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한국소비자원 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: 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사용 후 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AI 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스피커 기능별 만족도 </a:t>
            </a: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932040" y="1055128"/>
            <a:ext cx="240120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spc="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구입 후 사용자 경험</a:t>
            </a:r>
            <a:endParaRPr lang="ko-KR" altLang="en-US" sz="1100" b="1" spc="600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09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7227" y="1011417"/>
            <a:ext cx="5304893" cy="899222"/>
            <a:chOff x="347227" y="1219564"/>
            <a:chExt cx="5304893" cy="899222"/>
          </a:xfrm>
        </p:grpSpPr>
        <p:grpSp>
          <p:nvGrpSpPr>
            <p:cNvPr id="34" name="그룹 33"/>
            <p:cNvGrpSpPr/>
            <p:nvPr/>
          </p:nvGrpSpPr>
          <p:grpSpPr>
            <a:xfrm>
              <a:off x="347227" y="1219564"/>
              <a:ext cx="5304893" cy="899222"/>
              <a:chOff x="431540" y="3685592"/>
              <a:chExt cx="6654923" cy="1476164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431540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431540" y="4009628"/>
                <a:ext cx="6654923" cy="1152128"/>
                <a:chOff x="539552" y="841276"/>
                <a:chExt cx="5671151" cy="1368152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2740888" y="993676"/>
                  <a:ext cx="3469815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옷 갈아입으면서 출근 정보를 듣기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= </a:t>
                  </a:r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다중작업</a:t>
                  </a:r>
                  <a:endPara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목소리가 </a:t>
                  </a:r>
                  <a:r>
                    <a:rPr lang="ko-KR" altLang="en-US" sz="14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스마트폰</a:t>
                  </a:r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보다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조작하기 쉬울 때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직각 삼각형 38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58" name="직사각형 57"/>
            <p:cNvSpPr/>
            <p:nvPr/>
          </p:nvSpPr>
          <p:spPr>
            <a:xfrm flipH="1">
              <a:off x="2603229" y="1495132"/>
              <a:ext cx="350915" cy="464193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47227" y="1935156"/>
            <a:ext cx="5304893" cy="899222"/>
            <a:chOff x="347227" y="2214954"/>
            <a:chExt cx="5304893" cy="899222"/>
          </a:xfrm>
        </p:grpSpPr>
        <p:grpSp>
          <p:nvGrpSpPr>
            <p:cNvPr id="40" name="그룹 39"/>
            <p:cNvGrpSpPr/>
            <p:nvPr/>
          </p:nvGrpSpPr>
          <p:grpSpPr>
            <a:xfrm>
              <a:off x="347227" y="2214954"/>
              <a:ext cx="5304893" cy="899222"/>
              <a:chOff x="431540" y="3685592"/>
              <a:chExt cx="6654923" cy="1476164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31540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42" name="그룹 41"/>
              <p:cNvGrpSpPr/>
              <p:nvPr/>
            </p:nvGrpSpPr>
            <p:grpSpPr>
              <a:xfrm>
                <a:off x="431540" y="4009628"/>
                <a:ext cx="6654923" cy="1152128"/>
                <a:chOff x="539552" y="841276"/>
                <a:chExt cx="5671151" cy="1368152"/>
              </a:xfrm>
            </p:grpSpPr>
            <p:sp>
              <p:nvSpPr>
                <p:cNvPr id="43" name="직사각형 42"/>
                <p:cNvSpPr/>
                <p:nvPr/>
              </p:nvSpPr>
              <p:spPr>
                <a:xfrm>
                  <a:off x="2740888" y="993676"/>
                  <a:ext cx="3469815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시간표를 전부 확인할 필요 없이 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30</a:t>
                  </a:r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이내 도착 가능한 전철을 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자동으로 추려서 알려줌</a:t>
                  </a:r>
                  <a:endPara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빠르게 확인하는 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지하철 </a:t>
                  </a:r>
                  <a:r>
                    <a:rPr lang="en-US" altLang="ko-KR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&amp; </a:t>
                  </a:r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버스정보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5" name="직각 삼각형 44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59" name="직사각형 58"/>
            <p:cNvSpPr/>
            <p:nvPr/>
          </p:nvSpPr>
          <p:spPr>
            <a:xfrm flipH="1">
              <a:off x="2591435" y="2490523"/>
              <a:ext cx="350915" cy="464193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9021" y="2834378"/>
            <a:ext cx="5307321" cy="899222"/>
            <a:chOff x="339021" y="3162523"/>
            <a:chExt cx="5307321" cy="899222"/>
          </a:xfrm>
        </p:grpSpPr>
        <p:grpSp>
          <p:nvGrpSpPr>
            <p:cNvPr id="46" name="그룹 45"/>
            <p:cNvGrpSpPr/>
            <p:nvPr/>
          </p:nvGrpSpPr>
          <p:grpSpPr>
            <a:xfrm>
              <a:off x="339021" y="3162523"/>
              <a:ext cx="5307321" cy="899222"/>
              <a:chOff x="428494" y="3685592"/>
              <a:chExt cx="6657969" cy="1476164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48" name="그룹 47"/>
              <p:cNvGrpSpPr/>
              <p:nvPr/>
            </p:nvGrpSpPr>
            <p:grpSpPr>
              <a:xfrm>
                <a:off x="431540" y="4009628"/>
                <a:ext cx="6654923" cy="1152128"/>
                <a:chOff x="539552" y="841276"/>
                <a:chExt cx="5671151" cy="1368152"/>
              </a:xfrm>
            </p:grpSpPr>
            <p:sp>
              <p:nvSpPr>
                <p:cNvPr id="49" name="직사각형 48"/>
                <p:cNvSpPr/>
                <p:nvPr/>
              </p:nvSpPr>
              <p:spPr>
                <a:xfrm>
                  <a:off x="2740888" y="993676"/>
                  <a:ext cx="3469815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0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NUGU</a:t>
                  </a:r>
                  <a:r>
                    <a:rPr lang="ko-KR" altLang="en-US" sz="10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를 하루에 한번 이용하는 </a:t>
                  </a:r>
                  <a:endParaRPr lang="en-US" altLang="ko-KR" sz="10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0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사용자 경험 증가</a:t>
                  </a:r>
                  <a:endParaRPr lang="en-US" altLang="ko-KR" sz="10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0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나에게 맞는 정보로</a:t>
                  </a:r>
                  <a:r>
                    <a:rPr lang="en-US" altLang="ko-KR" sz="10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endParaRPr lang="en-US" altLang="ko-KR" sz="10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0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이전에 없던 대중교통 기능</a:t>
                  </a:r>
                  <a:endParaRPr lang="ko-KR" altLang="en-US" sz="10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하루 한번 </a:t>
                  </a:r>
                  <a:r>
                    <a:rPr lang="en-US" altLang="ko-KR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NUGU!</a:t>
                  </a:r>
                </a:p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비서 스피커로서의 </a:t>
                  </a:r>
                  <a:r>
                    <a:rPr lang="en-US" altLang="ko-KR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UX</a:t>
                  </a:r>
                </a:p>
              </p:txBody>
            </p:sp>
            <p:sp>
              <p:nvSpPr>
                <p:cNvPr id="51" name="직각 삼각형 50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60" name="직사각형 59"/>
            <p:cNvSpPr/>
            <p:nvPr/>
          </p:nvSpPr>
          <p:spPr>
            <a:xfrm flipH="1">
              <a:off x="2603228" y="3438092"/>
              <a:ext cx="350915" cy="464193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9021" y="3733600"/>
            <a:ext cx="5307321" cy="899221"/>
            <a:chOff x="339021" y="4157913"/>
            <a:chExt cx="5307321" cy="899221"/>
          </a:xfrm>
        </p:grpSpPr>
        <p:grpSp>
          <p:nvGrpSpPr>
            <p:cNvPr id="52" name="그룹 51"/>
            <p:cNvGrpSpPr/>
            <p:nvPr/>
          </p:nvGrpSpPr>
          <p:grpSpPr>
            <a:xfrm>
              <a:off x="339021" y="4157913"/>
              <a:ext cx="5307321" cy="899221"/>
              <a:chOff x="428494" y="3685593"/>
              <a:chExt cx="6657969" cy="1476163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28494" y="3685593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54" name="그룹 53"/>
              <p:cNvGrpSpPr/>
              <p:nvPr/>
            </p:nvGrpSpPr>
            <p:grpSpPr>
              <a:xfrm>
                <a:off x="431540" y="4009628"/>
                <a:ext cx="6654923" cy="1152128"/>
                <a:chOff x="539552" y="841276"/>
                <a:chExt cx="5671151" cy="1368152"/>
              </a:xfrm>
            </p:grpSpPr>
            <p:sp>
              <p:nvSpPr>
                <p:cNvPr id="55" name="직사각형 54"/>
                <p:cNvSpPr/>
                <p:nvPr/>
              </p:nvSpPr>
              <p:spPr>
                <a:xfrm>
                  <a:off x="2740888" y="993676"/>
                  <a:ext cx="3469815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눈이 아닌 귀로 듣는 교통정보와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최저가 주유정보 </a:t>
                  </a:r>
                  <a:endPara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자동차 이용자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혼잡도와 주</a:t>
                  </a:r>
                  <a:r>
                    <a:rPr lang="ko-KR" altLang="en-US" sz="14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유</a:t>
                  </a:r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교통정</a:t>
                  </a:r>
                  <a:r>
                    <a:rPr lang="ko-KR" altLang="en-US" sz="14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보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7" name="직각 삼각형 56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61" name="직사각형 60"/>
            <p:cNvSpPr/>
            <p:nvPr/>
          </p:nvSpPr>
          <p:spPr>
            <a:xfrm flipH="1">
              <a:off x="2591435" y="4433481"/>
              <a:ext cx="350915" cy="464193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6079040" y="1011417"/>
            <a:ext cx="2737117" cy="3654160"/>
            <a:chOff x="6083355" y="1219564"/>
            <a:chExt cx="2737117" cy="3837570"/>
          </a:xfrm>
        </p:grpSpPr>
        <p:sp>
          <p:nvSpPr>
            <p:cNvPr id="64" name="직사각형 63"/>
            <p:cNvSpPr/>
            <p:nvPr/>
          </p:nvSpPr>
          <p:spPr>
            <a:xfrm>
              <a:off x="6084168" y="1219564"/>
              <a:ext cx="2736304" cy="38375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NUGU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하루 한번 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용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하기 위한 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새로운 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기능</a:t>
              </a:r>
              <a:r>
                <a:rPr lang="en-US" altLang="ko-KR" sz="11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대중교통</a:t>
              </a:r>
              <a:r>
                <a:rPr lang="en-US" altLang="ko-KR" sz="11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개인화된 버스와 지하철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u="sng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대중교통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경로안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내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u="sng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자동차 유저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위한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교통 </a:t>
              </a:r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주유정보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 flipH="1">
              <a:off x="6083355" y="1219564"/>
              <a:ext cx="350915" cy="3837570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7" name="그룹 66"/>
          <p:cNvGrpSpPr/>
          <p:nvPr/>
        </p:nvGrpSpPr>
        <p:grpSpPr>
          <a:xfrm>
            <a:off x="1100093" y="265212"/>
            <a:ext cx="7110409" cy="646331"/>
            <a:chOff x="-434428" y="265212"/>
            <a:chExt cx="7110409" cy="646331"/>
          </a:xfrm>
        </p:grpSpPr>
        <p:sp>
          <p:nvSpPr>
            <p:cNvPr id="68" name="TextBox 67"/>
            <p:cNvSpPr txBox="1"/>
            <p:nvPr/>
          </p:nvSpPr>
          <p:spPr>
            <a:xfrm>
              <a:off x="-434428" y="265212"/>
              <a:ext cx="40398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대상은 대중교통과</a:t>
              </a:r>
              <a:endParaRPr lang="ko-KR" altLang="en-US" sz="3600" b="1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3397519" y="265212"/>
              <a:ext cx="32784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gradFill>
                    <a:gsLst>
                      <a:gs pos="0">
                        <a:srgbClr val="3AC4D2"/>
                      </a:gs>
                      <a:gs pos="100000">
                        <a:srgbClr val="1091FC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자동차 이용</a:t>
              </a:r>
              <a:r>
                <a:rPr lang="ko-KR" altLang="en-US" sz="3600" b="1" dirty="0">
                  <a:gradFill>
                    <a:gsLst>
                      <a:gs pos="0">
                        <a:srgbClr val="3AC4D2"/>
                      </a:gs>
                      <a:gs pos="100000">
                        <a:srgbClr val="1091FC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</a:t>
              </a:r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973114" y="4801716"/>
            <a:ext cx="7197772" cy="648071"/>
            <a:chOff x="762974" y="4081636"/>
            <a:chExt cx="7773838" cy="1224136"/>
          </a:xfrm>
        </p:grpSpPr>
        <p:sp>
          <p:nvSpPr>
            <p:cNvPr id="71" name="직사각형 70"/>
            <p:cNvSpPr/>
            <p:nvPr/>
          </p:nvSpPr>
          <p:spPr>
            <a:xfrm>
              <a:off x="762974" y="4081636"/>
              <a:ext cx="7773838" cy="1224136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두  유형의  사용자들이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모두 사용이 가능한 서비스를 만들기로 결정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 flipH="1">
              <a:off x="762974" y="4081636"/>
              <a:ext cx="350915" cy="1224136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22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1989</TotalTime>
  <Words>1869</Words>
  <Application>Microsoft Office PowerPoint</Application>
  <PresentationFormat>화면 슬라이드 쇼(16:10)</PresentationFormat>
  <Paragraphs>435</Paragraphs>
  <Slides>21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굴림</vt:lpstr>
      <vt:lpstr>Arial</vt:lpstr>
      <vt:lpstr>Noto Sans Cond ExtBd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LunaStratos</Manager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교통마스터 1차 기획서</dc:title>
  <dc:creator>LunaStratos</dc:creator>
  <dc:description>가을비, The Umbrella For Autumn Rain</dc:description>
  <cp:lastModifiedBy>ACID</cp:lastModifiedBy>
  <cp:revision>453</cp:revision>
  <dcterms:created xsi:type="dcterms:W3CDTF">2006-10-05T04:04:58Z</dcterms:created>
  <dcterms:modified xsi:type="dcterms:W3CDTF">2019-04-16T13:51:24Z</dcterms:modified>
  <cp:version>1.0.5</cp:version>
</cp:coreProperties>
</file>